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charts/chart19.xml" ContentType="application/vnd.openxmlformats-officedocument.drawingml.chart+xml"/>
  <Override PartName="/ppt/charts/chart28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Override PartName="/ppt/charts/chart26.xml" ContentType="application/vnd.openxmlformats-officedocument.drawingml.char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charts/chart24.xml" ContentType="application/vnd.openxmlformats-officedocument.drawingml.char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charts/chart3.xml" ContentType="application/vnd.openxmlformats-officedocument.drawingml.chart+xml"/>
  <Override PartName="/ppt/charts/chart5.xml" ContentType="application/vnd.openxmlformats-officedocument.drawingml.char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charts/chart29.xml" ContentType="application/vnd.openxmlformats-officedocument.drawingml.char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8.xml" ContentType="application/vnd.openxmlformats-officedocument.drawingml.chart+xml"/>
  <Override PartName="/ppt/charts/chart27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charts/chart16.xml" ContentType="application/vnd.openxmlformats-officedocument.drawingml.chart+xml"/>
  <Override PartName="/ppt/charts/chart25.xml" ContentType="application/vnd.openxmlformats-officedocument.drawingml.chart+xml"/>
  <Override PartName="/ppt/theme/themeOverride4.xml" ContentType="application/vnd.openxmlformats-officedocument.themeOverr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ppt/charts/chart23.xml" ContentType="application/vnd.openxmlformats-officedocument.drawingml.char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chart4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83" r:id="rId3"/>
    <p:sldId id="257" r:id="rId4"/>
    <p:sldId id="259" r:id="rId5"/>
    <p:sldId id="262" r:id="rId6"/>
    <p:sldId id="258" r:id="rId7"/>
    <p:sldId id="260" r:id="rId8"/>
    <p:sldId id="261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7" r:id="rId23"/>
    <p:sldId id="276" r:id="rId24"/>
    <p:sldId id="278" r:id="rId25"/>
    <p:sldId id="279" r:id="rId26"/>
    <p:sldId id="280" r:id="rId27"/>
    <p:sldId id="281" r:id="rId28"/>
    <p:sldId id="282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00FF99"/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9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ayanchimeg\Desktop\2011-tesis\ERINA-2012\Book3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ayanchimeg\Desktop\2011-tesis\ERINA-2012\Book3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ayanchimeg\Desktop\2011-tesis\ERINA-2012\Ub-data-201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ayanchimeg\Desktop\2011-tesis\ERINA-2012\Book3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ayanchimeg\Desktop\2011-tesis\ERINA-2012\Ub-data-2011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ayanchimeg\Desktop\2011-tesis\ERINA-2012\Ub-data-2011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ayanchimeg\Desktop\2011-tesis\ERINA-2012\Ub-data-2011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ayanchimeg\Desktop\2011-tesis\ERINA-2012\Ub-data-2011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ayanchimeg\Desktop\2011-tesis\ERINA-2012\Ub-data-2011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ayanchimeg\Desktop\2011-tesis\ERINA-2012\Ub-data-2011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ayanchimeg\Desktop\2011-tesis\ERINA-2012\Ub-data-2011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ayanchimeg\Desktop\2011-tesis\ERINA-2012\Ub-data-2011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ayanchimeg\Desktop\2011-tesis\ERINA-2012\Ub-data-2011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ayanchimeg\Desktop\2011-tesis\ERINA-2012\Ub-data-2011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ayanchimeg\Desktop\2011-tesis\ERINA-2012\Ub-data-2011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ayanchimeg\Desktop\2011-tesis\ERINA-2012\Ub-data-2011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ayanchimeg\Desktop\2011-tesis\ERINA-2012\Ub-data-2011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ayanchimeg\Desktop\2011-tesis\ERINA-2012\Ub-data-2011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ayanchimeg\Desktop\2011-tesis\ERINA-2012\Ub-data-2011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ayanchimeg\Desktop\2011-tesis\ERINA-2012\Ub-data-2011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ayanchimeg\Desktop\2011-tesis\JG-2011R\JG2011\GRAFIC\ay%20jg2011%20gerel.xls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ayanchimeg\Desktop\2011-tesis\JG-2011R\JG2011\GRAFIC\ay%20jg2011%20gerel.xls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ayanchimeg\Desktop\2011-tesis\JG-2011R\JG2011\GRAFIC\Price%20&amp;%20Domestic%20Trade_Grafic11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ayanchimeg\Desktop\2011-tesis\ERINA-2012\Ub-data-2011.xlsx" TargetMode="External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2.xlsx"/><Relationship Id="rId1" Type="http://schemas.openxmlformats.org/officeDocument/2006/relationships/themeOverride" Target="../theme/themeOverride1.xml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3.xlsx"/><Relationship Id="rId1" Type="http://schemas.openxmlformats.org/officeDocument/2006/relationships/themeOverride" Target="../theme/themeOverride2.xml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4.xlsx"/><Relationship Id="rId1" Type="http://schemas.openxmlformats.org/officeDocument/2006/relationships/themeOverride" Target="../theme/themeOverride3.xml"/></Relationships>
</file>

<file path=ppt/charts/_rels/chart2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5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8.4281045751634059E-2"/>
          <c:y val="0.14157254757217846"/>
          <c:w val="0.8977450980392162"/>
          <c:h val="0.70644090387139102"/>
        </c:manualLayout>
      </c:layout>
      <c:barChart>
        <c:barDir val="col"/>
        <c:grouping val="clustered"/>
        <c:ser>
          <c:idx val="1"/>
          <c:order val="1"/>
          <c:tx>
            <c:strRef>
              <c:f>'f-1'!$A$3</c:f>
              <c:strCache>
                <c:ptCount val="1"/>
                <c:pt idx="0">
                  <c:v>proportion of UB population in total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dLbls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End"/>
            <c:showVal val="1"/>
          </c:dLbls>
          <c:cat>
            <c:numRef>
              <c:f>'f-1'!$B$1:$F$1</c:f>
              <c:numCache>
                <c:formatCode>General</c:formatCode>
                <c:ptCount val="5"/>
                <c:pt idx="0">
                  <c:v>1969</c:v>
                </c:pt>
                <c:pt idx="1">
                  <c:v>1979</c:v>
                </c:pt>
                <c:pt idx="2">
                  <c:v>1989</c:v>
                </c:pt>
                <c:pt idx="3">
                  <c:v>2000</c:v>
                </c:pt>
                <c:pt idx="4">
                  <c:v>2010</c:v>
                </c:pt>
              </c:numCache>
            </c:numRef>
          </c:cat>
          <c:val>
            <c:numRef>
              <c:f>'f-1'!$B$3:$F$3</c:f>
              <c:numCache>
                <c:formatCode>General</c:formatCode>
                <c:ptCount val="5"/>
                <c:pt idx="0">
                  <c:v>22.3</c:v>
                </c:pt>
                <c:pt idx="1">
                  <c:v>25.2</c:v>
                </c:pt>
                <c:pt idx="2">
                  <c:v>26.8</c:v>
                </c:pt>
                <c:pt idx="3" formatCode="0.0">
                  <c:v>32</c:v>
                </c:pt>
                <c:pt idx="4">
                  <c:v>43.6</c:v>
                </c:pt>
              </c:numCache>
            </c:numRef>
          </c:val>
        </c:ser>
        <c:gapWidth val="36"/>
        <c:axId val="65478016"/>
        <c:axId val="65582592"/>
      </c:barChart>
      <c:lineChart>
        <c:grouping val="standard"/>
        <c:ser>
          <c:idx val="0"/>
          <c:order val="0"/>
          <c:tx>
            <c:strRef>
              <c:f>'f-1'!$A$2</c:f>
              <c:strCache>
                <c:ptCount val="1"/>
                <c:pt idx="0">
                  <c:v>proportion of urban population</c:v>
                </c:pt>
              </c:strCache>
            </c:strRef>
          </c:tx>
          <c:spPr>
            <a:ln w="50800">
              <a:solidFill>
                <a:srgbClr val="FF0000"/>
              </a:solidFill>
            </a:ln>
          </c:spPr>
          <c:marker>
            <c:symbol val="none"/>
          </c:marker>
          <c:dLbls>
            <c:txPr>
              <a:bodyPr/>
              <a:lstStyle/>
              <a:p>
                <a:pPr>
                  <a:defRPr>
                    <a:solidFill>
                      <a:srgbClr val="002060"/>
                    </a:solidFill>
                  </a:defRPr>
                </a:pPr>
                <a:endParaRPr lang="en-US"/>
              </a:p>
            </c:txPr>
            <c:dLblPos val="t"/>
            <c:showVal val="1"/>
          </c:dLbls>
          <c:cat>
            <c:numRef>
              <c:f>'f-1'!$B$1:$F$1</c:f>
              <c:numCache>
                <c:formatCode>General</c:formatCode>
                <c:ptCount val="5"/>
                <c:pt idx="0">
                  <c:v>1969</c:v>
                </c:pt>
                <c:pt idx="1">
                  <c:v>1979</c:v>
                </c:pt>
                <c:pt idx="2">
                  <c:v>1989</c:v>
                </c:pt>
                <c:pt idx="3">
                  <c:v>2000</c:v>
                </c:pt>
                <c:pt idx="4">
                  <c:v>2010</c:v>
                </c:pt>
              </c:numCache>
            </c:numRef>
          </c:cat>
          <c:val>
            <c:numRef>
              <c:f>'f-1'!$B$2:$F$2</c:f>
              <c:numCache>
                <c:formatCode>General</c:formatCode>
                <c:ptCount val="5"/>
                <c:pt idx="0" formatCode="0.0">
                  <c:v>44</c:v>
                </c:pt>
                <c:pt idx="1">
                  <c:v>51.2</c:v>
                </c:pt>
                <c:pt idx="2">
                  <c:v>57.1</c:v>
                </c:pt>
                <c:pt idx="3">
                  <c:v>56.6</c:v>
                </c:pt>
                <c:pt idx="4">
                  <c:v>67.900000000000006</c:v>
                </c:pt>
              </c:numCache>
            </c:numRef>
          </c:val>
          <c:smooth val="1"/>
        </c:ser>
        <c:marker val="1"/>
        <c:axId val="65478016"/>
        <c:axId val="65582592"/>
      </c:lineChart>
      <c:catAx>
        <c:axId val="6547801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>
                    <a:solidFill>
                      <a:srgbClr val="002060"/>
                    </a:solidFill>
                  </a:defRPr>
                </a:pPr>
                <a:r>
                  <a:rPr lang="en-US" dirty="0" smtClean="0">
                    <a:solidFill>
                      <a:srgbClr val="002060"/>
                    </a:solidFill>
                  </a:rPr>
                  <a:t>%</a:t>
                </a:r>
                <a:endParaRPr lang="en-US" dirty="0">
                  <a:solidFill>
                    <a:srgbClr val="002060"/>
                  </a:solidFill>
                </a:endParaRPr>
              </a:p>
            </c:rich>
          </c:tx>
          <c:layout>
            <c:manualLayout>
              <c:xMode val="edge"/>
              <c:yMode val="edge"/>
              <c:x val="6.9020341207349109E-2"/>
              <c:y val="4.6966043307086626E-2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>
                <a:solidFill>
                  <a:srgbClr val="002060"/>
                </a:solidFill>
              </a:defRPr>
            </a:pPr>
            <a:endParaRPr lang="en-US"/>
          </a:p>
        </c:txPr>
        <c:crossAx val="65582592"/>
        <c:crosses val="autoZero"/>
        <c:auto val="1"/>
        <c:lblAlgn val="ctr"/>
        <c:lblOffset val="100"/>
      </c:catAx>
      <c:valAx>
        <c:axId val="65582592"/>
        <c:scaling>
          <c:orientation val="minMax"/>
          <c:max val="70"/>
          <c:min val="0"/>
        </c:scaling>
        <c:axPos val="l"/>
        <c:numFmt formatCode="General" sourceLinked="1"/>
        <c:tickLblPos val="nextTo"/>
        <c:txPr>
          <a:bodyPr/>
          <a:lstStyle/>
          <a:p>
            <a:pPr>
              <a:defRPr sz="2000">
                <a:solidFill>
                  <a:srgbClr val="002060"/>
                </a:solidFill>
              </a:defRPr>
            </a:pPr>
            <a:endParaRPr lang="en-US"/>
          </a:p>
        </c:txPr>
        <c:crossAx val="6547801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6027362204724416"/>
          <c:y val="1.4435695538057756E-3"/>
          <c:w val="0.59075984251968561"/>
          <c:h val="0.12481176181102364"/>
        </c:manualLayout>
      </c:layout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</c:chart>
  <c:txPr>
    <a:bodyPr/>
    <a:lstStyle/>
    <a:p>
      <a:pPr>
        <a:defRPr sz="2400">
          <a:latin typeface="Tahoma" pitchFamily="34" charset="0"/>
          <a:ea typeface="Tahoma" pitchFamily="34" charset="0"/>
          <a:cs typeface="Tahoma" pitchFamily="34" charset="0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1.8118944244119025E-2"/>
          <c:y val="3.4305819531179296E-2"/>
          <c:w val="0.97227083180023066"/>
          <c:h val="0.75299303104353399"/>
        </c:manualLayout>
      </c:layout>
      <c:barChart>
        <c:barDir val="col"/>
        <c:grouping val="clustered"/>
        <c:ser>
          <c:idx val="0"/>
          <c:order val="0"/>
          <c:tx>
            <c:strRef>
              <c:f>Sheet2!$B$1</c:f>
              <c:strCache>
                <c:ptCount val="1"/>
                <c:pt idx="0">
                  <c:v>2000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dLbls>
            <c:dLbl>
              <c:idx val="0"/>
              <c:layout>
                <c:manualLayout>
                  <c:x val="-1.2885774599276046E-2"/>
                  <c:y val="-9.0236959816642707E-3"/>
                </c:manualLayout>
              </c:layout>
              <c:tx>
                <c:rich>
                  <a:bodyPr/>
                  <a:lstStyle/>
                  <a:p>
                    <a:r>
                      <a:rPr lang="en-US" sz="1800" dirty="0" smtClean="0"/>
                      <a:t>4.9%</a:t>
                    </a:r>
                    <a:endParaRPr lang="en-US" sz="1800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-1.2441506738263263E-2"/>
                  <c:y val="3.5362833166980878E-3"/>
                </c:manualLayout>
              </c:layout>
              <c:tx>
                <c:rich>
                  <a:bodyPr/>
                  <a:lstStyle/>
                  <a:p>
                    <a:r>
                      <a:rPr lang="en-US" sz="1800" dirty="0" smtClean="0"/>
                      <a:t>5.1%</a:t>
                    </a:r>
                    <a:endParaRPr lang="en-US" sz="1800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7.5344178675778705E-3"/>
                  <c:y val="0.11378360032582129"/>
                </c:manualLayout>
              </c:layout>
              <c:tx>
                <c:rich>
                  <a:bodyPr/>
                  <a:lstStyle/>
                  <a:p>
                    <a:r>
                      <a:rPr lang="en-US" sz="1800" dirty="0" smtClean="0"/>
                      <a:t>33.5%</a:t>
                    </a:r>
                    <a:endParaRPr lang="en-US" sz="1800" dirty="0"/>
                  </a:p>
                </c:rich>
              </c:tx>
              <c:showVal val="1"/>
            </c:dLbl>
            <c:dLbl>
              <c:idx val="3"/>
              <c:layout>
                <c:manualLayout>
                  <c:x val="1.3245926806319021E-3"/>
                  <c:y val="9.4797492985790738E-2"/>
                </c:manualLayout>
              </c:layout>
              <c:tx>
                <c:rich>
                  <a:bodyPr/>
                  <a:lstStyle/>
                  <a:p>
                    <a:r>
                      <a:rPr lang="en-US" sz="1800" dirty="0" smtClean="0"/>
                      <a:t>56.5%</a:t>
                    </a:r>
                    <a:endParaRPr lang="en-US" sz="1800" dirty="0"/>
                  </a:p>
                </c:rich>
              </c:tx>
              <c:showVal val="1"/>
            </c:dLbl>
            <c:dLbl>
              <c:idx val="4"/>
              <c:layout>
                <c:manualLayout>
                  <c:x val="-2.548620642603167E-3"/>
                  <c:y val="0.12450445454881541"/>
                </c:manualLayout>
              </c:layout>
              <c:showVal val="1"/>
            </c:dLbl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Val val="1"/>
          </c:dLbls>
          <c:cat>
            <c:strRef>
              <c:f>Sheet2!$A$2:$A$5</c:f>
              <c:strCache>
                <c:ptCount val="4"/>
                <c:pt idx="0">
                  <c:v>Darkhan-Uul</c:v>
                </c:pt>
                <c:pt idx="1">
                  <c:v>Orkhon</c:v>
                </c:pt>
                <c:pt idx="2">
                  <c:v>other urban area</c:v>
                </c:pt>
                <c:pt idx="3">
                  <c:v>Ulaanbaatar</c:v>
                </c:pt>
              </c:strCache>
            </c:strRef>
          </c:cat>
          <c:val>
            <c:numRef>
              <c:f>Sheet2!$B$2:$B$5</c:f>
              <c:numCache>
                <c:formatCode>General</c:formatCode>
                <c:ptCount val="4"/>
                <c:pt idx="0">
                  <c:v>4.9000000000000004</c:v>
                </c:pt>
                <c:pt idx="1">
                  <c:v>5.0999999999999996</c:v>
                </c:pt>
                <c:pt idx="2">
                  <c:v>33.5</c:v>
                </c:pt>
                <c:pt idx="3">
                  <c:v>56.5</c:v>
                </c:pt>
              </c:numCache>
            </c:numRef>
          </c:val>
        </c:ser>
        <c:ser>
          <c:idx val="1"/>
          <c:order val="1"/>
          <c:tx>
            <c:strRef>
              <c:f>Sheet2!$C$1</c:f>
              <c:strCache>
                <c:ptCount val="1"/>
                <c:pt idx="0">
                  <c:v>2010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dLbls>
            <c:dLbl>
              <c:idx val="0"/>
              <c:layout>
                <c:manualLayout>
                  <c:x val="-5.841700980038062E-3"/>
                  <c:y val="4.3288603009130934E-3"/>
                </c:manualLayout>
              </c:layout>
              <c:tx>
                <c:rich>
                  <a:bodyPr/>
                  <a:lstStyle/>
                  <a:p>
                    <a:r>
                      <a:rPr lang="en-US" sz="1800" dirty="0" smtClean="0"/>
                      <a:t>4.2%</a:t>
                    </a:r>
                    <a:endParaRPr lang="en-US" sz="1800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-3.1446540880503177E-3"/>
                  <c:y val="-9.7775816816001448E-3"/>
                </c:manualLayout>
              </c:layout>
              <c:tx>
                <c:rich>
                  <a:bodyPr/>
                  <a:lstStyle/>
                  <a:p>
                    <a:r>
                      <a:rPr lang="en-US" sz="1800" dirty="0" smtClean="0"/>
                      <a:t>4.7%</a:t>
                    </a:r>
                    <a:endParaRPr lang="en-US" sz="1800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-2.9069479522606851E-4"/>
                  <c:y val="0.11491990225359761"/>
                </c:manualLayout>
              </c:layout>
              <c:tx>
                <c:rich>
                  <a:bodyPr/>
                  <a:lstStyle/>
                  <a:p>
                    <a:r>
                      <a:rPr lang="en-US" sz="1800" dirty="0" smtClean="0"/>
                      <a:t>26.9%</a:t>
                    </a:r>
                    <a:endParaRPr lang="en-US" sz="1800" dirty="0"/>
                  </a:p>
                </c:rich>
              </c:tx>
              <c:showVal val="1"/>
            </c:dLbl>
            <c:dLbl>
              <c:idx val="3"/>
              <c:layout>
                <c:manualLayout>
                  <c:x val="-3.0079382279050136E-4"/>
                  <c:y val="9.0909023695981667E-2"/>
                </c:manualLayout>
              </c:layout>
              <c:tx>
                <c:rich>
                  <a:bodyPr/>
                  <a:lstStyle/>
                  <a:p>
                    <a:r>
                      <a:rPr lang="en-US" sz="1800" dirty="0" smtClean="0"/>
                      <a:t>64.2%</a:t>
                    </a:r>
                    <a:endParaRPr lang="en-US" sz="1800" dirty="0"/>
                  </a:p>
                </c:rich>
              </c:tx>
              <c:showVal val="1"/>
            </c:dLbl>
            <c:dLbl>
              <c:idx val="4"/>
              <c:layout>
                <c:manualLayout>
                  <c:x val="2.5484199796126411E-3"/>
                  <c:y val="4.9386713984695838E-2"/>
                </c:manualLayout>
              </c:layout>
              <c:showVal val="1"/>
            </c:dLbl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Val val="1"/>
          </c:dLbls>
          <c:cat>
            <c:strRef>
              <c:f>Sheet2!$A$2:$A$5</c:f>
              <c:strCache>
                <c:ptCount val="4"/>
                <c:pt idx="0">
                  <c:v>Darkhan-Uul</c:v>
                </c:pt>
                <c:pt idx="1">
                  <c:v>Orkhon</c:v>
                </c:pt>
                <c:pt idx="2">
                  <c:v>other urban area</c:v>
                </c:pt>
                <c:pt idx="3">
                  <c:v>Ulaanbaatar</c:v>
                </c:pt>
              </c:strCache>
            </c:strRef>
          </c:cat>
          <c:val>
            <c:numRef>
              <c:f>Sheet2!$C$2:$C$5</c:f>
              <c:numCache>
                <c:formatCode>General</c:formatCode>
                <c:ptCount val="4"/>
                <c:pt idx="0">
                  <c:v>4.2</c:v>
                </c:pt>
                <c:pt idx="1">
                  <c:v>4.7</c:v>
                </c:pt>
                <c:pt idx="2">
                  <c:v>26.9</c:v>
                </c:pt>
                <c:pt idx="3">
                  <c:v>64.2</c:v>
                </c:pt>
              </c:numCache>
            </c:numRef>
          </c:val>
        </c:ser>
        <c:gapWidth val="17"/>
        <c:axId val="65714816"/>
        <c:axId val="65868160"/>
      </c:barChart>
      <c:catAx>
        <c:axId val="65714816"/>
        <c:scaling>
          <c:orientation val="minMax"/>
        </c:scaling>
        <c:axPos val="b"/>
        <c:numFmt formatCode="General" sourceLinked="1"/>
        <c:tickLblPos val="nextTo"/>
        <c:crossAx val="65868160"/>
        <c:crosses val="autoZero"/>
        <c:auto val="1"/>
        <c:lblAlgn val="ctr"/>
        <c:lblOffset val="100"/>
      </c:catAx>
      <c:valAx>
        <c:axId val="65868160"/>
        <c:scaling>
          <c:orientation val="minMax"/>
          <c:max val="65"/>
          <c:min val="0"/>
        </c:scaling>
        <c:axPos val="l"/>
        <c:numFmt formatCode="General" sourceLinked="1"/>
        <c:tickLblPos val="none"/>
        <c:spPr>
          <a:ln>
            <a:noFill/>
          </a:ln>
        </c:spPr>
        <c:crossAx val="657148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4.0555138940965713E-2"/>
          <c:y val="5.0842621944984408E-2"/>
          <c:w val="0.15953538259640648"/>
          <c:h val="0.17183512937015805"/>
        </c:manualLayout>
      </c:layout>
    </c:legend>
    <c:plotVisOnly val="1"/>
    <c:dispBlanksAs val="gap"/>
  </c:chart>
  <c:spPr>
    <a:ln>
      <a:noFill/>
    </a:ln>
  </c:spPr>
  <c:txPr>
    <a:bodyPr/>
    <a:lstStyle/>
    <a:p>
      <a:pPr>
        <a:defRPr sz="2000">
          <a:solidFill>
            <a:srgbClr val="002060"/>
          </a:solidFill>
          <a:latin typeface="Tahoma" pitchFamily="34" charset="0"/>
          <a:ea typeface="Tahoma" pitchFamily="34" charset="0"/>
          <a:cs typeface="Tahoma" pitchFamily="34" charset="0"/>
        </a:defRPr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8.4695709765251398E-2"/>
          <c:y val="7.030294941945818E-2"/>
          <c:w val="0.90723195231437215"/>
          <c:h val="0.74344254637661811"/>
        </c:manualLayout>
      </c:layout>
      <c:barChart>
        <c:barDir val="col"/>
        <c:grouping val="clustered"/>
        <c:ser>
          <c:idx val="0"/>
          <c:order val="0"/>
          <c:tx>
            <c:strRef>
              <c:f>Sheet4!$B$8</c:f>
              <c:strCache>
                <c:ptCount val="1"/>
                <c:pt idx="0">
                  <c:v>in migration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cat>
            <c:numRef>
              <c:f>Sheet4!$A$9:$A$36</c:f>
              <c:numCache>
                <c:formatCode>General</c:formatCode>
                <c:ptCount val="28"/>
                <c:pt idx="0">
                  <c:v>1984</c:v>
                </c:pt>
                <c:pt idx="1">
                  <c:v>1985</c:v>
                </c:pt>
                <c:pt idx="2">
                  <c:v>1986</c:v>
                </c:pt>
                <c:pt idx="3">
                  <c:v>1987</c:v>
                </c:pt>
                <c:pt idx="4">
                  <c:v>1988</c:v>
                </c:pt>
                <c:pt idx="5">
                  <c:v>1989</c:v>
                </c:pt>
                <c:pt idx="6">
                  <c:v>1990</c:v>
                </c:pt>
                <c:pt idx="7">
                  <c:v>1991</c:v>
                </c:pt>
                <c:pt idx="8">
                  <c:v>1992</c:v>
                </c:pt>
                <c:pt idx="9">
                  <c:v>1993</c:v>
                </c:pt>
                <c:pt idx="10">
                  <c:v>1994</c:v>
                </c:pt>
                <c:pt idx="11">
                  <c:v>1995</c:v>
                </c:pt>
                <c:pt idx="12">
                  <c:v>1996</c:v>
                </c:pt>
                <c:pt idx="13">
                  <c:v>1997</c:v>
                </c:pt>
                <c:pt idx="14">
                  <c:v>1998</c:v>
                </c:pt>
                <c:pt idx="15">
                  <c:v>1999</c:v>
                </c:pt>
                <c:pt idx="16">
                  <c:v>2000</c:v>
                </c:pt>
                <c:pt idx="17">
                  <c:v>2001</c:v>
                </c:pt>
                <c:pt idx="18">
                  <c:v>2002</c:v>
                </c:pt>
                <c:pt idx="19">
                  <c:v>2003</c:v>
                </c:pt>
                <c:pt idx="20">
                  <c:v>2004</c:v>
                </c:pt>
                <c:pt idx="21">
                  <c:v>2005</c:v>
                </c:pt>
                <c:pt idx="22">
                  <c:v>2006</c:v>
                </c:pt>
                <c:pt idx="23">
                  <c:v>2007</c:v>
                </c:pt>
                <c:pt idx="24">
                  <c:v>2008</c:v>
                </c:pt>
                <c:pt idx="25">
                  <c:v>2009</c:v>
                </c:pt>
                <c:pt idx="26">
                  <c:v>2010</c:v>
                </c:pt>
                <c:pt idx="27">
                  <c:v>2011</c:v>
                </c:pt>
              </c:numCache>
            </c:numRef>
          </c:cat>
          <c:val>
            <c:numRef>
              <c:f>Sheet4!$B$9:$B$36</c:f>
              <c:numCache>
                <c:formatCode>0.0</c:formatCode>
                <c:ptCount val="28"/>
                <c:pt idx="0">
                  <c:v>2.597</c:v>
                </c:pt>
                <c:pt idx="1">
                  <c:v>2.38</c:v>
                </c:pt>
                <c:pt idx="2">
                  <c:v>2.5249999999999999</c:v>
                </c:pt>
                <c:pt idx="3">
                  <c:v>3.0680000000000001</c:v>
                </c:pt>
                <c:pt idx="4">
                  <c:v>3.258</c:v>
                </c:pt>
                <c:pt idx="5">
                  <c:v>4.7720000000000002</c:v>
                </c:pt>
                <c:pt idx="6">
                  <c:v>5.1569999999999974</c:v>
                </c:pt>
                <c:pt idx="7">
                  <c:v>6.5259999999999971</c:v>
                </c:pt>
                <c:pt idx="8">
                  <c:v>7.4189999999999996</c:v>
                </c:pt>
                <c:pt idx="9">
                  <c:v>8.8810000000000002</c:v>
                </c:pt>
                <c:pt idx="10">
                  <c:v>10.719999999999999</c:v>
                </c:pt>
                <c:pt idx="11">
                  <c:v>10.28</c:v>
                </c:pt>
                <c:pt idx="12">
                  <c:v>7.4459999999999997</c:v>
                </c:pt>
                <c:pt idx="13">
                  <c:v>8.4930000000000003</c:v>
                </c:pt>
                <c:pt idx="14">
                  <c:v>15.994</c:v>
                </c:pt>
                <c:pt idx="15">
                  <c:v>15.199</c:v>
                </c:pt>
                <c:pt idx="16">
                  <c:v>19.917999999999999</c:v>
                </c:pt>
                <c:pt idx="17">
                  <c:v>11.608000000000001</c:v>
                </c:pt>
                <c:pt idx="18">
                  <c:v>23.67700000000001</c:v>
                </c:pt>
                <c:pt idx="19">
                  <c:v>40.760000000000012</c:v>
                </c:pt>
                <c:pt idx="20">
                  <c:v>68.807999999999993</c:v>
                </c:pt>
                <c:pt idx="21">
                  <c:v>30.207000000000001</c:v>
                </c:pt>
                <c:pt idx="22">
                  <c:v>29.632999999999999</c:v>
                </c:pt>
                <c:pt idx="23">
                  <c:v>29.111999999999998</c:v>
                </c:pt>
                <c:pt idx="24">
                  <c:v>33.407000000000004</c:v>
                </c:pt>
                <c:pt idx="25">
                  <c:v>28.3</c:v>
                </c:pt>
                <c:pt idx="26">
                  <c:v>39.700000000000003</c:v>
                </c:pt>
                <c:pt idx="27" formatCode="General">
                  <c:v>28.6</c:v>
                </c:pt>
              </c:numCache>
            </c:numRef>
          </c:val>
        </c:ser>
        <c:gapWidth val="18"/>
        <c:axId val="65897600"/>
        <c:axId val="65899520"/>
      </c:barChart>
      <c:lineChart>
        <c:grouping val="standard"/>
        <c:ser>
          <c:idx val="1"/>
          <c:order val="1"/>
          <c:tx>
            <c:strRef>
              <c:f>Sheet4!$C$8</c:f>
              <c:strCache>
                <c:ptCount val="1"/>
                <c:pt idx="0">
                  <c:v>out migration</c:v>
                </c:pt>
              </c:strCache>
            </c:strRef>
          </c:tx>
          <c:spPr>
            <a:ln w="41275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Sheet4!$A$9:$A$36</c:f>
              <c:numCache>
                <c:formatCode>General</c:formatCode>
                <c:ptCount val="28"/>
                <c:pt idx="0">
                  <c:v>1984</c:v>
                </c:pt>
                <c:pt idx="1">
                  <c:v>1985</c:v>
                </c:pt>
                <c:pt idx="2">
                  <c:v>1986</c:v>
                </c:pt>
                <c:pt idx="3">
                  <c:v>1987</c:v>
                </c:pt>
                <c:pt idx="4">
                  <c:v>1988</c:v>
                </c:pt>
                <c:pt idx="5">
                  <c:v>1989</c:v>
                </c:pt>
                <c:pt idx="6">
                  <c:v>1990</c:v>
                </c:pt>
                <c:pt idx="7">
                  <c:v>1991</c:v>
                </c:pt>
                <c:pt idx="8">
                  <c:v>1992</c:v>
                </c:pt>
                <c:pt idx="9">
                  <c:v>1993</c:v>
                </c:pt>
                <c:pt idx="10">
                  <c:v>1994</c:v>
                </c:pt>
                <c:pt idx="11">
                  <c:v>1995</c:v>
                </c:pt>
                <c:pt idx="12">
                  <c:v>1996</c:v>
                </c:pt>
                <c:pt idx="13">
                  <c:v>1997</c:v>
                </c:pt>
                <c:pt idx="14">
                  <c:v>1998</c:v>
                </c:pt>
                <c:pt idx="15">
                  <c:v>1999</c:v>
                </c:pt>
                <c:pt idx="16">
                  <c:v>2000</c:v>
                </c:pt>
                <c:pt idx="17">
                  <c:v>2001</c:v>
                </c:pt>
                <c:pt idx="18">
                  <c:v>2002</c:v>
                </c:pt>
                <c:pt idx="19">
                  <c:v>2003</c:v>
                </c:pt>
                <c:pt idx="20">
                  <c:v>2004</c:v>
                </c:pt>
                <c:pt idx="21">
                  <c:v>2005</c:v>
                </c:pt>
                <c:pt idx="22">
                  <c:v>2006</c:v>
                </c:pt>
                <c:pt idx="23">
                  <c:v>2007</c:v>
                </c:pt>
                <c:pt idx="24">
                  <c:v>2008</c:v>
                </c:pt>
                <c:pt idx="25">
                  <c:v>2009</c:v>
                </c:pt>
                <c:pt idx="26">
                  <c:v>2010</c:v>
                </c:pt>
                <c:pt idx="27">
                  <c:v>2011</c:v>
                </c:pt>
              </c:numCache>
            </c:numRef>
          </c:cat>
          <c:val>
            <c:numRef>
              <c:f>Sheet4!$C$9:$C$36</c:f>
              <c:numCache>
                <c:formatCode>0.0</c:formatCode>
                <c:ptCount val="28"/>
                <c:pt idx="0">
                  <c:v>1.1180000000000001</c:v>
                </c:pt>
                <c:pt idx="1">
                  <c:v>1.9200000000000006</c:v>
                </c:pt>
                <c:pt idx="2">
                  <c:v>1.8320000000000001</c:v>
                </c:pt>
                <c:pt idx="3">
                  <c:v>2.0349999999999997</c:v>
                </c:pt>
                <c:pt idx="4">
                  <c:v>2.3349999999999986</c:v>
                </c:pt>
                <c:pt idx="5">
                  <c:v>1.4569999999999994</c:v>
                </c:pt>
                <c:pt idx="6">
                  <c:v>2.1019999999999999</c:v>
                </c:pt>
                <c:pt idx="7">
                  <c:v>4.3169999999999975</c:v>
                </c:pt>
                <c:pt idx="8">
                  <c:v>2.6139999999999999</c:v>
                </c:pt>
                <c:pt idx="9">
                  <c:v>2.7669999999999999</c:v>
                </c:pt>
                <c:pt idx="10">
                  <c:v>2.4219999999999997</c:v>
                </c:pt>
                <c:pt idx="11">
                  <c:v>2.5630000000000002</c:v>
                </c:pt>
                <c:pt idx="12">
                  <c:v>1.296</c:v>
                </c:pt>
                <c:pt idx="13">
                  <c:v>1.171</c:v>
                </c:pt>
                <c:pt idx="14">
                  <c:v>1.1950000000000001</c:v>
                </c:pt>
                <c:pt idx="15">
                  <c:v>0.82199999999999995</c:v>
                </c:pt>
                <c:pt idx="16">
                  <c:v>0.59199999999999997</c:v>
                </c:pt>
                <c:pt idx="17">
                  <c:v>0.78200000000000003</c:v>
                </c:pt>
                <c:pt idx="18">
                  <c:v>0.57800000000000029</c:v>
                </c:pt>
                <c:pt idx="19">
                  <c:v>0.69299999999999995</c:v>
                </c:pt>
                <c:pt idx="20">
                  <c:v>1.3460000000000001</c:v>
                </c:pt>
                <c:pt idx="21">
                  <c:v>2.8209999999999997</c:v>
                </c:pt>
                <c:pt idx="22">
                  <c:v>6.522999999999997</c:v>
                </c:pt>
                <c:pt idx="23">
                  <c:v>7.4340000000000002</c:v>
                </c:pt>
                <c:pt idx="24">
                  <c:v>10.199</c:v>
                </c:pt>
                <c:pt idx="25">
                  <c:v>10.7</c:v>
                </c:pt>
                <c:pt idx="26">
                  <c:v>14.5</c:v>
                </c:pt>
                <c:pt idx="27">
                  <c:v>8.5</c:v>
                </c:pt>
              </c:numCache>
            </c:numRef>
          </c:val>
        </c:ser>
        <c:marker val="1"/>
        <c:axId val="65897600"/>
        <c:axId val="65899520"/>
      </c:lineChart>
      <c:catAx>
        <c:axId val="6589760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b="0">
                    <a:solidFill>
                      <a:srgbClr val="002060"/>
                    </a:solidFill>
                  </a:defRPr>
                </a:pPr>
                <a:r>
                  <a:rPr lang="en-US" b="0" dirty="0" err="1" smtClean="0">
                    <a:solidFill>
                      <a:srgbClr val="002060"/>
                    </a:solidFill>
                  </a:rPr>
                  <a:t>Thous.persons</a:t>
                </a:r>
                <a:endParaRPr lang="en-US" b="0" dirty="0">
                  <a:solidFill>
                    <a:srgbClr val="002060"/>
                  </a:solidFill>
                </a:endParaRPr>
              </a:p>
            </c:rich>
          </c:tx>
          <c:layout>
            <c:manualLayout>
              <c:xMode val="edge"/>
              <c:yMode val="edge"/>
              <c:x val="8.4674614271346968E-2"/>
              <c:y val="3.6327683615819249E-2"/>
            </c:manualLayout>
          </c:layout>
        </c:title>
        <c:numFmt formatCode="General" sourceLinked="1"/>
        <c:tickLblPos val="nextTo"/>
        <c:txPr>
          <a:bodyPr rot="-5400000" vert="horz"/>
          <a:lstStyle/>
          <a:p>
            <a:pPr>
              <a:defRPr sz="1600">
                <a:solidFill>
                  <a:srgbClr val="002060"/>
                </a:solidFill>
              </a:defRPr>
            </a:pPr>
            <a:endParaRPr lang="en-US"/>
          </a:p>
        </c:txPr>
        <c:crossAx val="65899520"/>
        <c:crosses val="autoZero"/>
        <c:auto val="1"/>
        <c:lblAlgn val="ctr"/>
        <c:lblOffset val="100"/>
        <c:tickLblSkip val="1"/>
      </c:catAx>
      <c:valAx>
        <c:axId val="65899520"/>
        <c:scaling>
          <c:orientation val="minMax"/>
          <c:max val="70"/>
          <c:min val="0"/>
        </c:scaling>
        <c:axPos val="l"/>
        <c:numFmt formatCode="0.0" sourceLinked="1"/>
        <c:tickLblPos val="nextTo"/>
        <c:txPr>
          <a:bodyPr/>
          <a:lstStyle/>
          <a:p>
            <a:pPr>
              <a:defRPr sz="1400">
                <a:solidFill>
                  <a:srgbClr val="002060"/>
                </a:solidFill>
              </a:defRPr>
            </a:pPr>
            <a:endParaRPr lang="en-US"/>
          </a:p>
        </c:txPr>
        <c:crossAx val="6589760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5261988863541588"/>
          <c:y val="1.6949152542372881E-2"/>
          <c:w val="0.31656707631172282"/>
          <c:h val="0.16920503581120175"/>
        </c:manualLayout>
      </c:layout>
      <c:txPr>
        <a:bodyPr/>
        <a:lstStyle/>
        <a:p>
          <a:pPr>
            <a:defRPr>
              <a:solidFill>
                <a:srgbClr val="002060"/>
              </a:solidFill>
            </a:defRPr>
          </a:pPr>
          <a:endParaRPr lang="en-US"/>
        </a:p>
      </c:txPr>
    </c:legend>
    <c:plotVisOnly val="1"/>
    <c:dispBlanksAs val="gap"/>
  </c:chart>
  <c:txPr>
    <a:bodyPr/>
    <a:lstStyle/>
    <a:p>
      <a:pPr>
        <a:defRPr sz="2000">
          <a:latin typeface="Tahoma" pitchFamily="34" charset="0"/>
          <a:ea typeface="Tahoma" pitchFamily="34" charset="0"/>
          <a:cs typeface="Tahoma" pitchFamily="34" charset="0"/>
        </a:defRPr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3.5461356165430793E-2"/>
          <c:y val="5.2350722704810532E-2"/>
          <c:w val="0.94450411538363532"/>
          <c:h val="0.89073953038539877"/>
        </c:manualLayout>
      </c:layout>
      <c:ofPieChart>
        <c:ofPieType val="pie"/>
        <c:varyColors val="1"/>
        <c:ser>
          <c:idx val="0"/>
          <c:order val="0"/>
          <c:dPt>
            <c:idx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1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lumMod val="20000"/>
                    <a:lumOff val="80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2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lumMod val="20000"/>
                    <a:lumOff val="80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3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4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lumMod val="20000"/>
                    <a:lumOff val="80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5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6"/>
            <c:spPr>
              <a:solidFill>
                <a:srgbClr val="FFFF00"/>
              </a:solidFill>
              <a:ln w="9525" cap="flat" cmpd="sng" algn="ctr">
                <a:solidFill>
                  <a:srgbClr val="FFFF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7"/>
            <c:spPr>
              <a:solidFill>
                <a:srgbClr val="00FF99"/>
              </a:solidFill>
              <a:ln w="9525" cap="flat" cmpd="sng" algn="ctr">
                <a:solidFill>
                  <a:srgbClr val="00FF99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8"/>
            <c:spPr>
              <a:solidFill>
                <a:srgbClr val="00FFFF"/>
              </a:solidFill>
              <a:ln w="9525" cap="flat" cmpd="sng" algn="ctr">
                <a:solidFill>
                  <a:srgbClr val="00FFFF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9"/>
            <c:spPr>
              <a:solidFill>
                <a:schemeClr val="accent6">
                  <a:lumMod val="20000"/>
                  <a:lumOff val="80000"/>
                </a:schemeClr>
              </a:solidFill>
              <a:ln w="9525" cap="flat" cmpd="sng" algn="ctr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1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>
                        <a:solidFill>
                          <a:srgbClr val="002060"/>
                        </a:solidFill>
                      </a:rPr>
                      <a:t>since birth, </a:t>
                    </a:r>
                    <a:endParaRPr lang="en-US" smtClean="0">
                      <a:solidFill>
                        <a:srgbClr val="002060"/>
                      </a:solidFill>
                    </a:endParaRPr>
                  </a:p>
                  <a:p>
                    <a:r>
                      <a:rPr lang="en-US" smtClean="0">
                        <a:solidFill>
                          <a:srgbClr val="002060"/>
                        </a:solidFill>
                      </a:rPr>
                      <a:t>544813</a:t>
                    </a:r>
                    <a:endParaRPr lang="en-US">
                      <a:solidFill>
                        <a:srgbClr val="002060"/>
                      </a:solidFill>
                    </a:endParaRPr>
                  </a:p>
                </c:rich>
              </c:tx>
              <c:dLblPos val="inEnd"/>
              <c:showVal val="1"/>
              <c:showCatName val="1"/>
            </c:dLbl>
            <c:dLbl>
              <c:idx val="1"/>
              <c:layout>
                <c:manualLayout>
                  <c:x val="4.3429312240036808E-2"/>
                  <c:y val="-0.1027749229188080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rgbClr val="002060"/>
                        </a:solidFill>
                      </a:rPr>
                      <a:t>20 and over year, </a:t>
                    </a:r>
                  </a:p>
                  <a:p>
                    <a:r>
                      <a:rPr lang="en-US" dirty="0" smtClean="0">
                        <a:solidFill>
                          <a:srgbClr val="002060"/>
                        </a:solidFill>
                      </a:rPr>
                      <a:t>130372</a:t>
                    </a:r>
                    <a:endParaRPr lang="en-US" dirty="0">
                      <a:solidFill>
                        <a:srgbClr val="002060"/>
                      </a:solidFill>
                    </a:endParaRPr>
                  </a:p>
                </c:rich>
              </c:tx>
              <c:dLblPos val="inEnd"/>
              <c:showVal val="1"/>
              <c:showCatName val="1"/>
            </c:dLbl>
            <c:dLbl>
              <c:idx val="2"/>
              <c:layout>
                <c:manualLayout>
                  <c:x val="6.7556707928946372E-2"/>
                  <c:y val="3.854059609455286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rgbClr val="002060"/>
                        </a:solidFill>
                      </a:rPr>
                      <a:t>1-3 year, </a:t>
                    </a:r>
                  </a:p>
                  <a:p>
                    <a:r>
                      <a:rPr lang="en-US" dirty="0" smtClean="0">
                        <a:solidFill>
                          <a:srgbClr val="002060"/>
                        </a:solidFill>
                      </a:rPr>
                      <a:t>98087</a:t>
                    </a:r>
                    <a:endParaRPr lang="en-US" dirty="0">
                      <a:solidFill>
                        <a:srgbClr val="002060"/>
                      </a:solidFill>
                    </a:endParaRPr>
                  </a:p>
                </c:rich>
              </c:tx>
              <c:dLblPos val="inEnd"/>
              <c:showVal val="1"/>
              <c:showCatName val="1"/>
            </c:dLbl>
            <c:dLbl>
              <c:idx val="3"/>
              <c:layout>
                <c:manualLayout>
                  <c:x val="1.7693423505200184E-2"/>
                  <c:y val="5.3956834532374098E-2"/>
                </c:manualLayout>
              </c:layout>
              <c:tx>
                <c:rich>
                  <a:bodyPr/>
                  <a:lstStyle/>
                  <a:p>
                    <a:r>
                      <a:rPr lang="mn-MN" sz="1600" dirty="0" smtClean="0">
                        <a:solidFill>
                          <a:srgbClr val="002060"/>
                        </a:solidFill>
                      </a:rPr>
                      <a:t>10-12</a:t>
                    </a:r>
                    <a:r>
                      <a:rPr lang="en-US" sz="1600" dirty="0" smtClean="0">
                        <a:solidFill>
                          <a:srgbClr val="002060"/>
                        </a:solidFill>
                      </a:rPr>
                      <a:t> year</a:t>
                    </a:r>
                    <a:r>
                      <a:rPr lang="mn-MN" sz="1600" dirty="0" smtClean="0">
                        <a:solidFill>
                          <a:srgbClr val="002060"/>
                        </a:solidFill>
                      </a:rPr>
                      <a:t>,</a:t>
                    </a:r>
                    <a:endParaRPr lang="mn-MN" sz="1600" dirty="0">
                      <a:solidFill>
                        <a:srgbClr val="002060"/>
                      </a:solidFill>
                    </a:endParaRPr>
                  </a:p>
                  <a:p>
                    <a:r>
                      <a:rPr lang="mn-MN" sz="1600" dirty="0">
                        <a:solidFill>
                          <a:srgbClr val="002060"/>
                        </a:solidFill>
                      </a:rPr>
                      <a:t>87393</a:t>
                    </a:r>
                  </a:p>
                </c:rich>
              </c:tx>
              <c:dLblPos val="inEnd"/>
              <c:showVal val="1"/>
              <c:showCatName val="1"/>
            </c:dLbl>
            <c:dLbl>
              <c:idx val="4"/>
              <c:layout>
                <c:manualLayout>
                  <c:x val="-1.5998267206890401E-2"/>
                  <c:y val="6.65687750893168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rgbClr val="002060"/>
                        </a:solidFill>
                      </a:rPr>
                      <a:t>7-9 year, </a:t>
                    </a:r>
                  </a:p>
                  <a:p>
                    <a:r>
                      <a:rPr lang="en-US" dirty="0" smtClean="0">
                        <a:solidFill>
                          <a:srgbClr val="002060"/>
                        </a:solidFill>
                      </a:rPr>
                      <a:t>77020</a:t>
                    </a:r>
                    <a:endParaRPr lang="en-US" dirty="0">
                      <a:solidFill>
                        <a:srgbClr val="002060"/>
                      </a:solidFill>
                    </a:endParaRPr>
                  </a:p>
                </c:rich>
              </c:tx>
              <c:dLblPos val="inEnd"/>
              <c:showVal val="1"/>
              <c:showCatName val="1"/>
            </c:dLbl>
            <c:dLbl>
              <c:idx val="5"/>
              <c:layout>
                <c:manualLayout>
                  <c:x val="-4.021232614818232E-2"/>
                  <c:y val="1.7985611510791318E-2"/>
                </c:manualLayout>
              </c:layout>
              <c:tx>
                <c:rich>
                  <a:bodyPr/>
                  <a:lstStyle/>
                  <a:p>
                    <a:r>
                      <a:rPr lang="mn-MN" sz="1600" dirty="0" smtClean="0">
                        <a:solidFill>
                          <a:srgbClr val="002060"/>
                        </a:solidFill>
                      </a:rPr>
                      <a:t>5-6</a:t>
                    </a:r>
                    <a:r>
                      <a:rPr lang="en-US" sz="1600" dirty="0" smtClean="0">
                        <a:solidFill>
                          <a:srgbClr val="002060"/>
                        </a:solidFill>
                      </a:rPr>
                      <a:t> year</a:t>
                    </a:r>
                    <a:r>
                      <a:rPr lang="mn-MN" sz="1600" dirty="0" smtClean="0">
                        <a:solidFill>
                          <a:srgbClr val="002060"/>
                        </a:solidFill>
                      </a:rPr>
                      <a:t>,</a:t>
                    </a:r>
                    <a:endParaRPr lang="mn-MN" sz="1600" dirty="0">
                      <a:solidFill>
                        <a:srgbClr val="002060"/>
                      </a:solidFill>
                    </a:endParaRPr>
                  </a:p>
                  <a:p>
                    <a:r>
                      <a:rPr lang="mn-MN" sz="1600" dirty="0">
                        <a:solidFill>
                          <a:srgbClr val="002060"/>
                        </a:solidFill>
                      </a:rPr>
                      <a:t>61384</a:t>
                    </a:r>
                  </a:p>
                </c:rich>
              </c:tx>
              <c:dLblPos val="inEnd"/>
              <c:showVal val="1"/>
              <c:showCatName val="1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z="1600" dirty="0" smtClean="0">
                        <a:solidFill>
                          <a:srgbClr val="002060"/>
                        </a:solidFill>
                      </a:rPr>
                      <a:t>under </a:t>
                    </a:r>
                    <a:r>
                      <a:rPr lang="mn-MN" sz="1600" dirty="0" smtClean="0">
                        <a:solidFill>
                          <a:srgbClr val="002060"/>
                        </a:solidFill>
                      </a:rPr>
                      <a:t>1</a:t>
                    </a:r>
                    <a:r>
                      <a:rPr lang="en-US" sz="1600" dirty="0" smtClean="0">
                        <a:solidFill>
                          <a:srgbClr val="002060"/>
                        </a:solidFill>
                      </a:rPr>
                      <a:t> year</a:t>
                    </a:r>
                    <a:r>
                      <a:rPr lang="mn-MN" sz="1600" dirty="0" smtClean="0">
                        <a:solidFill>
                          <a:srgbClr val="002060"/>
                        </a:solidFill>
                      </a:rPr>
                      <a:t>,</a:t>
                    </a:r>
                    <a:endParaRPr lang="mn-MN" sz="1600" dirty="0">
                      <a:solidFill>
                        <a:srgbClr val="002060"/>
                      </a:solidFill>
                    </a:endParaRPr>
                  </a:p>
                  <a:p>
                    <a:r>
                      <a:rPr lang="mn-MN" sz="1600" dirty="0">
                        <a:solidFill>
                          <a:srgbClr val="002060"/>
                        </a:solidFill>
                      </a:rPr>
                      <a:t>61369</a:t>
                    </a:r>
                  </a:p>
                </c:rich>
              </c:tx>
              <c:dLblPos val="inEnd"/>
              <c:showVal val="1"/>
              <c:showCatName val="1"/>
            </c:dLbl>
            <c:dLbl>
              <c:idx val="7"/>
              <c:layout>
                <c:manualLayout>
                  <c:x val="1.1307621741457089E-2"/>
                  <c:y val="-1.2597541964573552E-2"/>
                </c:manualLayout>
              </c:layout>
              <c:tx>
                <c:rich>
                  <a:bodyPr rot="0" vert="horz"/>
                  <a:lstStyle/>
                  <a:p>
                    <a:pPr>
                      <a:defRPr sz="1600">
                        <a:solidFill>
                          <a:srgbClr val="002060"/>
                        </a:solidFill>
                      </a:defRPr>
                    </a:pPr>
                    <a:r>
                      <a:rPr lang="en-US" dirty="0" smtClean="0">
                        <a:solidFill>
                          <a:srgbClr val="002060"/>
                        </a:solidFill>
                      </a:rPr>
                      <a:t>13-15 year, </a:t>
                    </a:r>
                  </a:p>
                  <a:p>
                    <a:pPr>
                      <a:defRPr sz="1600">
                        <a:solidFill>
                          <a:srgbClr val="002060"/>
                        </a:solidFill>
                      </a:defRPr>
                    </a:pPr>
                    <a:r>
                      <a:rPr lang="en-US" dirty="0" smtClean="0">
                        <a:solidFill>
                          <a:srgbClr val="002060"/>
                        </a:solidFill>
                      </a:rPr>
                      <a:t>38077</a:t>
                    </a:r>
                    <a:endParaRPr lang="en-US" dirty="0">
                      <a:solidFill>
                        <a:srgbClr val="002060"/>
                      </a:solidFill>
                    </a:endParaRPr>
                  </a:p>
                </c:rich>
              </c:tx>
              <c:spPr/>
              <c:dLblPos val="inEnd"/>
              <c:showVal val="1"/>
              <c:showCatName val="1"/>
            </c:dLbl>
            <c:dLbl>
              <c:idx val="8"/>
              <c:layout>
                <c:manualLayout>
                  <c:x val="-8.0906148867313978E-3"/>
                  <c:y val="-2.2969117783440299E-2"/>
                </c:manualLayout>
              </c:layout>
              <c:tx>
                <c:rich>
                  <a:bodyPr rot="-5400000" vert="horz"/>
                  <a:lstStyle/>
                  <a:p>
                    <a:pPr>
                      <a:defRPr sz="1600">
                        <a:solidFill>
                          <a:srgbClr val="002060"/>
                        </a:solidFill>
                      </a:defRPr>
                    </a:pPr>
                    <a:r>
                      <a:rPr lang="en-US" dirty="0" smtClean="0"/>
                      <a:t>  4 year, </a:t>
                    </a:r>
                    <a:r>
                      <a:rPr lang="en-US" dirty="0"/>
                      <a:t>28437</a:t>
                    </a:r>
                  </a:p>
                </c:rich>
              </c:tx>
              <c:spPr/>
              <c:dLblPos val="inEnd"/>
              <c:showVal val="1"/>
              <c:showCatName val="1"/>
            </c:dLbl>
            <c:dLbl>
              <c:idx val="9"/>
              <c:layout/>
              <c:tx>
                <c:rich>
                  <a:bodyPr rot="-5400000" vert="horz"/>
                  <a:lstStyle/>
                  <a:p>
                    <a:pPr>
                      <a:defRPr sz="1600">
                        <a:solidFill>
                          <a:srgbClr val="002060"/>
                        </a:solidFill>
                      </a:defRPr>
                    </a:pPr>
                    <a:r>
                      <a:rPr lang="en-US" smtClean="0"/>
                      <a:t>16-19 year, </a:t>
                    </a:r>
                    <a:r>
                      <a:rPr lang="en-US"/>
                      <a:t>27338</a:t>
                    </a:r>
                  </a:p>
                </c:rich>
              </c:tx>
              <c:spPr/>
              <c:dLblPos val="inEnd"/>
              <c:showVal val="1"/>
              <c:showCatName val="1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z="1600" dirty="0" smtClean="0">
                        <a:solidFill>
                          <a:srgbClr val="002060"/>
                        </a:solidFill>
                      </a:rPr>
                      <a:t>moved </a:t>
                    </a:r>
                    <a:r>
                      <a:rPr lang="en-US" sz="1600" dirty="0">
                        <a:solidFill>
                          <a:srgbClr val="002060"/>
                        </a:solidFill>
                      </a:rPr>
                      <a:t>in, </a:t>
                    </a:r>
                    <a:endParaRPr lang="en-US" sz="1600" dirty="0" smtClean="0">
                      <a:solidFill>
                        <a:srgbClr val="002060"/>
                      </a:solidFill>
                    </a:endParaRPr>
                  </a:p>
                  <a:p>
                    <a:r>
                      <a:rPr lang="en-US" sz="1600" dirty="0" smtClean="0">
                        <a:solidFill>
                          <a:srgbClr val="002060"/>
                        </a:solidFill>
                      </a:rPr>
                      <a:t>609477</a:t>
                    </a:r>
                    <a:endParaRPr lang="en-US" sz="1600" dirty="0">
                      <a:solidFill>
                        <a:srgbClr val="002060"/>
                      </a:solidFill>
                    </a:endParaRPr>
                  </a:p>
                </c:rich>
              </c:tx>
              <c:dLblPos val="inEnd"/>
              <c:showVal val="1"/>
              <c:showCatName val="1"/>
            </c:dLbl>
            <c:txPr>
              <a:bodyPr/>
              <a:lstStyle/>
              <a:p>
                <a:pPr>
                  <a:defRPr sz="1600">
                    <a:solidFill>
                      <a:srgbClr val="002060"/>
                    </a:solidFill>
                  </a:defRPr>
                </a:pPr>
                <a:endParaRPr lang="en-US"/>
              </a:p>
            </c:txPr>
            <c:dLblPos val="inEnd"/>
            <c:showVal val="1"/>
            <c:showCatName val="1"/>
            <c:showLeaderLines val="1"/>
          </c:dLbls>
          <c:cat>
            <c:strRef>
              <c:f>'migra to UB'!$A$22:$A$31</c:f>
              <c:strCache>
                <c:ptCount val="10"/>
                <c:pt idx="0">
                  <c:v>since birth</c:v>
                </c:pt>
                <c:pt idx="1">
                  <c:v>20+</c:v>
                </c:pt>
                <c:pt idx="2">
                  <c:v>1-3</c:v>
                </c:pt>
                <c:pt idx="3">
                  <c:v>-22</c:v>
                </c:pt>
                <c:pt idx="4">
                  <c:v>7-9</c:v>
                </c:pt>
                <c:pt idx="5">
                  <c:v>5-6</c:v>
                </c:pt>
                <c:pt idx="6">
                  <c:v>under 1</c:v>
                </c:pt>
                <c:pt idx="7">
                  <c:v>13-15</c:v>
                </c:pt>
                <c:pt idx="8">
                  <c:v>4</c:v>
                </c:pt>
                <c:pt idx="9">
                  <c:v>16-19</c:v>
                </c:pt>
              </c:strCache>
            </c:strRef>
          </c:cat>
          <c:val>
            <c:numRef>
              <c:f>'migra to UB'!$B$22:$B$31</c:f>
              <c:numCache>
                <c:formatCode>General</c:formatCode>
                <c:ptCount val="10"/>
                <c:pt idx="0">
                  <c:v>544813</c:v>
                </c:pt>
                <c:pt idx="1">
                  <c:v>130372</c:v>
                </c:pt>
                <c:pt idx="2">
                  <c:v>98087</c:v>
                </c:pt>
                <c:pt idx="3">
                  <c:v>87393</c:v>
                </c:pt>
                <c:pt idx="4">
                  <c:v>77020</c:v>
                </c:pt>
                <c:pt idx="5">
                  <c:v>61384</c:v>
                </c:pt>
                <c:pt idx="6">
                  <c:v>61369</c:v>
                </c:pt>
                <c:pt idx="7">
                  <c:v>38077</c:v>
                </c:pt>
                <c:pt idx="8">
                  <c:v>28437</c:v>
                </c:pt>
                <c:pt idx="9">
                  <c:v>27338</c:v>
                </c:pt>
              </c:numCache>
            </c:numRef>
          </c:val>
        </c:ser>
        <c:gapWidth val="29"/>
        <c:splitType val="pos"/>
        <c:splitPos val="9"/>
        <c:secondPieSize val="175"/>
        <c:serLines>
          <c:spPr>
            <a:ln>
              <a:solidFill>
                <a:srgbClr val="0070C0"/>
              </a:solidFill>
            </a:ln>
          </c:spPr>
        </c:serLines>
      </c:ofPieChart>
    </c:plotArea>
    <c:plotVisOnly val="1"/>
  </c:chart>
  <c:txPr>
    <a:bodyPr/>
    <a:lstStyle/>
    <a:p>
      <a:pPr>
        <a:defRPr sz="1000">
          <a:latin typeface="Tahoma" pitchFamily="34" charset="0"/>
          <a:ea typeface="Tahoma" pitchFamily="34" charset="0"/>
          <a:cs typeface="Tahoma" pitchFamily="34" charset="0"/>
        </a:defRPr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7.4011475309772368E-2"/>
          <c:y val="1.829594830058006E-2"/>
          <c:w val="0.88369193676371893"/>
          <c:h val="0.87922039156870835"/>
        </c:manualLayout>
      </c:layout>
      <c:barChart>
        <c:barDir val="bar"/>
        <c:grouping val="clustered"/>
        <c:ser>
          <c:idx val="0"/>
          <c:order val="0"/>
          <c:tx>
            <c:strRef>
              <c:f>Suvarga!$C$4</c:f>
              <c:strCache>
                <c:ptCount val="1"/>
                <c:pt idx="0">
                  <c:v>2008 male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cat>
            <c:strRef>
              <c:f>Suvarga!$B$5:$B$19</c:f>
              <c:strCache>
                <c:ptCount val="15"/>
                <c:pt idx="0">
                  <c:v>0-4</c:v>
                </c:pt>
                <c:pt idx="1">
                  <c:v>5-9</c:v>
                </c:pt>
                <c:pt idx="2">
                  <c:v>10-14</c:v>
                </c:pt>
                <c:pt idx="3">
                  <c:v>15-19</c:v>
                </c:pt>
                <c:pt idx="4">
                  <c:v>20-24</c:v>
                </c:pt>
                <c:pt idx="5">
                  <c:v>25-29</c:v>
                </c:pt>
                <c:pt idx="6">
                  <c:v>30-34</c:v>
                </c:pt>
                <c:pt idx="7">
                  <c:v>35-39</c:v>
                </c:pt>
                <c:pt idx="8">
                  <c:v>40-44</c:v>
                </c:pt>
                <c:pt idx="9">
                  <c:v>45-49</c:v>
                </c:pt>
                <c:pt idx="10">
                  <c:v>50-54</c:v>
                </c:pt>
                <c:pt idx="11">
                  <c:v>55-59</c:v>
                </c:pt>
                <c:pt idx="12">
                  <c:v>60-64</c:v>
                </c:pt>
                <c:pt idx="13">
                  <c:v>65-69</c:v>
                </c:pt>
                <c:pt idx="14">
                  <c:v>70+</c:v>
                </c:pt>
              </c:strCache>
            </c:strRef>
          </c:cat>
          <c:val>
            <c:numRef>
              <c:f>Suvarga!$C$5:$C$19</c:f>
              <c:numCache>
                <c:formatCode>General</c:formatCode>
                <c:ptCount val="15"/>
                <c:pt idx="0">
                  <c:v>-50.349999999999994</c:v>
                </c:pt>
                <c:pt idx="1">
                  <c:v>-44.04</c:v>
                </c:pt>
                <c:pt idx="2">
                  <c:v>-46.620000000000012</c:v>
                </c:pt>
                <c:pt idx="3">
                  <c:v>-54.346999999999994</c:v>
                </c:pt>
                <c:pt idx="4">
                  <c:v>-54.370999999999995</c:v>
                </c:pt>
                <c:pt idx="5">
                  <c:v>-46.995000000000012</c:v>
                </c:pt>
                <c:pt idx="6">
                  <c:v>-43.635000000000012</c:v>
                </c:pt>
                <c:pt idx="7">
                  <c:v>-38.664000000000001</c:v>
                </c:pt>
                <c:pt idx="8">
                  <c:v>-34.772000000000013</c:v>
                </c:pt>
                <c:pt idx="9">
                  <c:v>-30.294</c:v>
                </c:pt>
                <c:pt idx="10">
                  <c:v>-22.681999999999999</c:v>
                </c:pt>
                <c:pt idx="11">
                  <c:v>-15.736000000000001</c:v>
                </c:pt>
                <c:pt idx="12">
                  <c:v>-11.226999999999999</c:v>
                </c:pt>
                <c:pt idx="13">
                  <c:v>-8.8610000000000007</c:v>
                </c:pt>
                <c:pt idx="14">
                  <c:v>-11.475000000000005</c:v>
                </c:pt>
              </c:numCache>
            </c:numRef>
          </c:val>
        </c:ser>
        <c:ser>
          <c:idx val="1"/>
          <c:order val="1"/>
          <c:tx>
            <c:strRef>
              <c:f>Suvarga!$D$4</c:f>
              <c:strCache>
                <c:ptCount val="1"/>
                <c:pt idx="0">
                  <c:v>2011 male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cat>
            <c:strRef>
              <c:f>Suvarga!$B$5:$B$19</c:f>
              <c:strCache>
                <c:ptCount val="15"/>
                <c:pt idx="0">
                  <c:v>0-4</c:v>
                </c:pt>
                <c:pt idx="1">
                  <c:v>5-9</c:v>
                </c:pt>
                <c:pt idx="2">
                  <c:v>10-14</c:v>
                </c:pt>
                <c:pt idx="3">
                  <c:v>15-19</c:v>
                </c:pt>
                <c:pt idx="4">
                  <c:v>20-24</c:v>
                </c:pt>
                <c:pt idx="5">
                  <c:v>25-29</c:v>
                </c:pt>
                <c:pt idx="6">
                  <c:v>30-34</c:v>
                </c:pt>
                <c:pt idx="7">
                  <c:v>35-39</c:v>
                </c:pt>
                <c:pt idx="8">
                  <c:v>40-44</c:v>
                </c:pt>
                <c:pt idx="9">
                  <c:v>45-49</c:v>
                </c:pt>
                <c:pt idx="10">
                  <c:v>50-54</c:v>
                </c:pt>
                <c:pt idx="11">
                  <c:v>55-59</c:v>
                </c:pt>
                <c:pt idx="12">
                  <c:v>60-64</c:v>
                </c:pt>
                <c:pt idx="13">
                  <c:v>65-69</c:v>
                </c:pt>
                <c:pt idx="14">
                  <c:v>70+</c:v>
                </c:pt>
              </c:strCache>
            </c:strRef>
          </c:cat>
          <c:val>
            <c:numRef>
              <c:f>Suvarga!$D$5:$D$19</c:f>
              <c:numCache>
                <c:formatCode>0.000_);\(0.000\)</c:formatCode>
                <c:ptCount val="15"/>
                <c:pt idx="0">
                  <c:v>-62.443999999999996</c:v>
                </c:pt>
                <c:pt idx="1">
                  <c:v>-45.015000000000001</c:v>
                </c:pt>
                <c:pt idx="2">
                  <c:v>-44.751000000000005</c:v>
                </c:pt>
                <c:pt idx="3">
                  <c:v>-48.124000000000002</c:v>
                </c:pt>
                <c:pt idx="4">
                  <c:v>-63.007000000000005</c:v>
                </c:pt>
                <c:pt idx="5">
                  <c:v>-58.242000000000012</c:v>
                </c:pt>
                <c:pt idx="6">
                  <c:v>-51.984999999999999</c:v>
                </c:pt>
                <c:pt idx="7">
                  <c:v>-46.579000000000001</c:v>
                </c:pt>
                <c:pt idx="8">
                  <c:v>-39.316999999999993</c:v>
                </c:pt>
                <c:pt idx="9">
                  <c:v>-35.098000000000013</c:v>
                </c:pt>
                <c:pt idx="10">
                  <c:v>-26.981000000000002</c:v>
                </c:pt>
                <c:pt idx="11">
                  <c:v>-17.148</c:v>
                </c:pt>
                <c:pt idx="12">
                  <c:v>-11.219999999999999</c:v>
                </c:pt>
                <c:pt idx="13">
                  <c:v>-8.7620000000000005</c:v>
                </c:pt>
                <c:pt idx="14">
                  <c:v>-12.519</c:v>
                </c:pt>
              </c:numCache>
            </c:numRef>
          </c:val>
        </c:ser>
        <c:gapWidth val="25"/>
        <c:axId val="66231680"/>
        <c:axId val="66241664"/>
      </c:barChart>
      <c:catAx>
        <c:axId val="66231680"/>
        <c:scaling>
          <c:orientation val="minMax"/>
        </c:scaling>
        <c:delete val="1"/>
        <c:axPos val="l"/>
        <c:numFmt formatCode="General" sourceLinked="1"/>
        <c:tickLblPos val="none"/>
        <c:crossAx val="66241664"/>
        <c:crosses val="autoZero"/>
        <c:auto val="1"/>
        <c:lblAlgn val="ctr"/>
        <c:lblOffset val="100"/>
      </c:catAx>
      <c:valAx>
        <c:axId val="66241664"/>
        <c:scaling>
          <c:orientation val="minMax"/>
          <c:max val="0"/>
          <c:min val="-80"/>
        </c:scaling>
        <c:axPos val="b"/>
        <c:numFmt formatCode="0;[Red]0" sourceLinked="0"/>
        <c:tickLblPos val="nextTo"/>
        <c:spPr>
          <a:ln>
            <a:solidFill>
              <a:srgbClr val="002060"/>
            </a:solidFill>
          </a:ln>
        </c:spPr>
        <c:txPr>
          <a:bodyPr/>
          <a:lstStyle/>
          <a:p>
            <a:pPr>
              <a:defRPr sz="1600">
                <a:solidFill>
                  <a:srgbClr val="002060"/>
                </a:solidFill>
              </a:defRPr>
            </a:pPr>
            <a:endParaRPr lang="en-US"/>
          </a:p>
        </c:txPr>
        <c:crossAx val="66231680"/>
        <c:crosses val="autoZero"/>
        <c:crossBetween val="between"/>
        <c:majorUnit val="20"/>
      </c:valAx>
    </c:plotArea>
    <c:legend>
      <c:legendPos val="t"/>
      <c:layout>
        <c:manualLayout>
          <c:xMode val="edge"/>
          <c:yMode val="edge"/>
          <c:x val="5.2320272714914622E-2"/>
          <c:y val="2.2408963585434677E-2"/>
          <c:w val="0.68049258707526228"/>
          <c:h val="0.11874525393063812"/>
        </c:manualLayout>
      </c:layout>
    </c:legend>
    <c:plotVisOnly val="1"/>
  </c:chart>
  <c:txPr>
    <a:bodyPr/>
    <a:lstStyle/>
    <a:p>
      <a:pPr>
        <a:defRPr sz="1800">
          <a:solidFill>
            <a:srgbClr val="002060"/>
          </a:solidFill>
          <a:latin typeface="Tahoma" pitchFamily="34" charset="0"/>
          <a:cs typeface="Tahoma" pitchFamily="34" charset="0"/>
        </a:defRPr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23889448818897649"/>
          <c:y val="1.4846323557381415E-2"/>
          <c:w val="0.71198897637795278"/>
          <c:h val="0.875135767830301"/>
        </c:manualLayout>
      </c:layout>
      <c:barChart>
        <c:barDir val="bar"/>
        <c:grouping val="clustered"/>
        <c:ser>
          <c:idx val="0"/>
          <c:order val="0"/>
          <c:tx>
            <c:strRef>
              <c:f>Suvarga!$F$4</c:f>
              <c:strCache>
                <c:ptCount val="1"/>
                <c:pt idx="0">
                  <c:v>2008 female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cat>
            <c:strRef>
              <c:f>Suvarga!$E$5:$E$19</c:f>
              <c:strCache>
                <c:ptCount val="15"/>
                <c:pt idx="0">
                  <c:v>0-4</c:v>
                </c:pt>
                <c:pt idx="1">
                  <c:v>5-9</c:v>
                </c:pt>
                <c:pt idx="2">
                  <c:v>10-14</c:v>
                </c:pt>
                <c:pt idx="3">
                  <c:v>15-19</c:v>
                </c:pt>
                <c:pt idx="4">
                  <c:v>20-24</c:v>
                </c:pt>
                <c:pt idx="5">
                  <c:v>25-29</c:v>
                </c:pt>
                <c:pt idx="6">
                  <c:v>30-34</c:v>
                </c:pt>
                <c:pt idx="7">
                  <c:v>35-39</c:v>
                </c:pt>
                <c:pt idx="8">
                  <c:v>40-44</c:v>
                </c:pt>
                <c:pt idx="9">
                  <c:v>45-49</c:v>
                </c:pt>
                <c:pt idx="10">
                  <c:v>50-54</c:v>
                </c:pt>
                <c:pt idx="11">
                  <c:v>55-59</c:v>
                </c:pt>
                <c:pt idx="12">
                  <c:v>60-64</c:v>
                </c:pt>
                <c:pt idx="13">
                  <c:v>65-69</c:v>
                </c:pt>
                <c:pt idx="14">
                  <c:v>70+</c:v>
                </c:pt>
              </c:strCache>
            </c:strRef>
          </c:cat>
          <c:val>
            <c:numRef>
              <c:f>Suvarga!$F$5:$F$19</c:f>
              <c:numCache>
                <c:formatCode>General</c:formatCode>
                <c:ptCount val="15"/>
                <c:pt idx="0">
                  <c:v>48.913999999999994</c:v>
                </c:pt>
                <c:pt idx="1">
                  <c:v>43.558</c:v>
                </c:pt>
                <c:pt idx="2">
                  <c:v>46.486999999999995</c:v>
                </c:pt>
                <c:pt idx="3">
                  <c:v>55.434000000000005</c:v>
                </c:pt>
                <c:pt idx="4">
                  <c:v>59.562000000000012</c:v>
                </c:pt>
                <c:pt idx="5">
                  <c:v>53.04</c:v>
                </c:pt>
                <c:pt idx="6">
                  <c:v>48.176000000000002</c:v>
                </c:pt>
                <c:pt idx="7">
                  <c:v>42.537000000000006</c:v>
                </c:pt>
                <c:pt idx="8">
                  <c:v>38.693000000000012</c:v>
                </c:pt>
                <c:pt idx="9">
                  <c:v>34.822000000000003</c:v>
                </c:pt>
                <c:pt idx="10">
                  <c:v>25.853000000000005</c:v>
                </c:pt>
                <c:pt idx="11">
                  <c:v>17.684999999999999</c:v>
                </c:pt>
                <c:pt idx="12">
                  <c:v>13.141999999999999</c:v>
                </c:pt>
                <c:pt idx="13">
                  <c:v>10.115</c:v>
                </c:pt>
                <c:pt idx="14">
                  <c:v>15.385000000000005</c:v>
                </c:pt>
              </c:numCache>
            </c:numRef>
          </c:val>
        </c:ser>
        <c:ser>
          <c:idx val="1"/>
          <c:order val="1"/>
          <c:tx>
            <c:strRef>
              <c:f>Suvarga!$G$4</c:f>
              <c:strCache>
                <c:ptCount val="1"/>
                <c:pt idx="0">
                  <c:v>2011 female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cat>
            <c:strRef>
              <c:f>Suvarga!$E$5:$E$19</c:f>
              <c:strCache>
                <c:ptCount val="15"/>
                <c:pt idx="0">
                  <c:v>0-4</c:v>
                </c:pt>
                <c:pt idx="1">
                  <c:v>5-9</c:v>
                </c:pt>
                <c:pt idx="2">
                  <c:v>10-14</c:v>
                </c:pt>
                <c:pt idx="3">
                  <c:v>15-19</c:v>
                </c:pt>
                <c:pt idx="4">
                  <c:v>20-24</c:v>
                </c:pt>
                <c:pt idx="5">
                  <c:v>25-29</c:v>
                </c:pt>
                <c:pt idx="6">
                  <c:v>30-34</c:v>
                </c:pt>
                <c:pt idx="7">
                  <c:v>35-39</c:v>
                </c:pt>
                <c:pt idx="8">
                  <c:v>40-44</c:v>
                </c:pt>
                <c:pt idx="9">
                  <c:v>45-49</c:v>
                </c:pt>
                <c:pt idx="10">
                  <c:v>50-54</c:v>
                </c:pt>
                <c:pt idx="11">
                  <c:v>55-59</c:v>
                </c:pt>
                <c:pt idx="12">
                  <c:v>60-64</c:v>
                </c:pt>
                <c:pt idx="13">
                  <c:v>65-69</c:v>
                </c:pt>
                <c:pt idx="14">
                  <c:v>70+</c:v>
                </c:pt>
              </c:strCache>
            </c:strRef>
          </c:cat>
          <c:val>
            <c:numRef>
              <c:f>Suvarga!$G$5:$G$19</c:f>
              <c:numCache>
                <c:formatCode>General</c:formatCode>
                <c:ptCount val="15"/>
                <c:pt idx="0">
                  <c:v>61.205000000000013</c:v>
                </c:pt>
                <c:pt idx="1">
                  <c:v>44.823</c:v>
                </c:pt>
                <c:pt idx="2">
                  <c:v>44.378</c:v>
                </c:pt>
                <c:pt idx="3">
                  <c:v>50.567</c:v>
                </c:pt>
                <c:pt idx="4">
                  <c:v>71.61</c:v>
                </c:pt>
                <c:pt idx="5">
                  <c:v>68.326999999999998</c:v>
                </c:pt>
                <c:pt idx="6">
                  <c:v>59.921000000000006</c:v>
                </c:pt>
                <c:pt idx="7">
                  <c:v>53.708000000000013</c:v>
                </c:pt>
                <c:pt idx="8">
                  <c:v>45.495000000000012</c:v>
                </c:pt>
                <c:pt idx="9">
                  <c:v>41.120000000000012</c:v>
                </c:pt>
                <c:pt idx="10">
                  <c:v>31.523</c:v>
                </c:pt>
                <c:pt idx="11">
                  <c:v>20.672000000000001</c:v>
                </c:pt>
                <c:pt idx="12">
                  <c:v>14.466000000000006</c:v>
                </c:pt>
                <c:pt idx="13">
                  <c:v>10.526</c:v>
                </c:pt>
                <c:pt idx="14">
                  <c:v>17.077000000000005</c:v>
                </c:pt>
              </c:numCache>
            </c:numRef>
          </c:val>
        </c:ser>
        <c:gapWidth val="25"/>
        <c:axId val="71836800"/>
        <c:axId val="71838336"/>
      </c:barChart>
      <c:catAx>
        <c:axId val="71836800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>
                <a:solidFill>
                  <a:srgbClr val="002060"/>
                </a:solidFill>
              </a:defRPr>
            </a:pPr>
            <a:endParaRPr lang="en-US"/>
          </a:p>
        </c:txPr>
        <c:crossAx val="71838336"/>
        <c:crosses val="autoZero"/>
        <c:auto val="1"/>
        <c:lblAlgn val="ctr"/>
        <c:lblOffset val="100"/>
      </c:catAx>
      <c:valAx>
        <c:axId val="71838336"/>
        <c:scaling>
          <c:orientation val="minMax"/>
          <c:max val="80"/>
          <c:min val="0"/>
        </c:scaling>
        <c:axPos val="b"/>
        <c:numFmt formatCode="General" sourceLinked="1"/>
        <c:tickLblPos val="nextTo"/>
        <c:spPr>
          <a:ln w="9525">
            <a:solidFill>
              <a:srgbClr val="002060"/>
            </a:solidFill>
            <a:prstDash val="solid"/>
          </a:ln>
        </c:spPr>
        <c:txPr>
          <a:bodyPr/>
          <a:lstStyle/>
          <a:p>
            <a:pPr>
              <a:defRPr sz="1600">
                <a:solidFill>
                  <a:srgbClr val="FF0000"/>
                </a:solidFill>
              </a:defRPr>
            </a:pPr>
            <a:endParaRPr lang="en-US"/>
          </a:p>
        </c:txPr>
        <c:crossAx val="7183680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45132574460801095"/>
          <c:y val="1.2322649809618875E-2"/>
          <c:w val="0.54645632917867459"/>
          <c:h val="0.14161574463386253"/>
        </c:manualLayout>
      </c:layout>
    </c:legend>
    <c:plotVisOnly val="1"/>
  </c:chart>
  <c:txPr>
    <a:bodyPr/>
    <a:lstStyle/>
    <a:p>
      <a:pPr>
        <a:defRPr sz="1800">
          <a:solidFill>
            <a:srgbClr val="002060"/>
          </a:solidFill>
          <a:latin typeface="Tahoma" pitchFamily="34" charset="0"/>
          <a:cs typeface="Tahoma" pitchFamily="34" charset="0"/>
        </a:defRPr>
      </a:pPr>
      <a:endParaRPr lang="en-U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3516025641025642"/>
          <c:y val="5.2539715430308075E-2"/>
          <c:w val="0.84721153846153863"/>
          <c:h val="0.72923864009186357"/>
        </c:manualLayout>
      </c:layout>
      <c:barChart>
        <c:barDir val="col"/>
        <c:grouping val="clustered"/>
        <c:ser>
          <c:idx val="0"/>
          <c:order val="0"/>
          <c:tx>
            <c:strRef>
              <c:f>Sheet5!$B$1:$B$2</c:f>
              <c:strCache>
                <c:ptCount val="1"/>
                <c:pt idx="0">
                  <c:v>migration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cat>
            <c:numRef>
              <c:f>Sheet5!$A$3:$A$14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Sheet5!$B$3:$B$14</c:f>
              <c:numCache>
                <c:formatCode>General</c:formatCode>
                <c:ptCount val="12"/>
                <c:pt idx="0">
                  <c:v>19326</c:v>
                </c:pt>
                <c:pt idx="1">
                  <c:v>10826</c:v>
                </c:pt>
                <c:pt idx="2">
                  <c:v>23099</c:v>
                </c:pt>
                <c:pt idx="3">
                  <c:v>40067</c:v>
                </c:pt>
                <c:pt idx="4">
                  <c:v>67462</c:v>
                </c:pt>
                <c:pt idx="5">
                  <c:v>27386</c:v>
                </c:pt>
                <c:pt idx="6">
                  <c:v>23110</c:v>
                </c:pt>
                <c:pt idx="7">
                  <c:v>21678</c:v>
                </c:pt>
                <c:pt idx="8">
                  <c:v>23208</c:v>
                </c:pt>
                <c:pt idx="9">
                  <c:v>17614</c:v>
                </c:pt>
                <c:pt idx="10">
                  <c:v>25154</c:v>
                </c:pt>
                <c:pt idx="11">
                  <c:v>20091</c:v>
                </c:pt>
              </c:numCache>
            </c:numRef>
          </c:val>
        </c:ser>
        <c:gapWidth val="13"/>
        <c:axId val="71867776"/>
        <c:axId val="71886336"/>
      </c:barChart>
      <c:lineChart>
        <c:grouping val="standard"/>
        <c:ser>
          <c:idx val="1"/>
          <c:order val="1"/>
          <c:tx>
            <c:strRef>
              <c:f>Sheet5!$C$1:$C$2</c:f>
              <c:strCache>
                <c:ptCount val="1"/>
                <c:pt idx="0">
                  <c:v>natiral increase</c:v>
                </c:pt>
              </c:strCache>
            </c:strRef>
          </c:tx>
          <c:spPr>
            <a:ln w="47625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Sheet5!$A$3:$A$14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Sheet5!$C$3:$C$14</c:f>
              <c:numCache>
                <c:formatCode>General</c:formatCode>
                <c:ptCount val="12"/>
                <c:pt idx="0">
                  <c:v>6734</c:v>
                </c:pt>
                <c:pt idx="1">
                  <c:v>7270</c:v>
                </c:pt>
                <c:pt idx="2">
                  <c:v>7656</c:v>
                </c:pt>
                <c:pt idx="3">
                  <c:v>8049</c:v>
                </c:pt>
                <c:pt idx="4">
                  <c:v>8778</c:v>
                </c:pt>
                <c:pt idx="5">
                  <c:v>9493</c:v>
                </c:pt>
                <c:pt idx="6">
                  <c:v>11672</c:v>
                </c:pt>
                <c:pt idx="7">
                  <c:v>16304</c:v>
                </c:pt>
                <c:pt idx="8">
                  <c:v>19090</c:v>
                </c:pt>
                <c:pt idx="9">
                  <c:v>21633</c:v>
                </c:pt>
                <c:pt idx="10">
                  <c:v>19764</c:v>
                </c:pt>
                <c:pt idx="11">
                  <c:v>22458</c:v>
                </c:pt>
              </c:numCache>
            </c:numRef>
          </c:val>
          <c:smooth val="1"/>
        </c:ser>
        <c:marker val="1"/>
        <c:axId val="71867776"/>
        <c:axId val="71886336"/>
      </c:lineChart>
      <c:catAx>
        <c:axId val="7186777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b="0"/>
                </a:pPr>
                <a:r>
                  <a:rPr lang="en-US" b="0" dirty="0" smtClean="0"/>
                  <a:t>person</a:t>
                </a:r>
                <a:endParaRPr lang="en-US" b="0" dirty="0"/>
              </a:p>
            </c:rich>
          </c:tx>
          <c:layout>
            <c:manualLayout>
              <c:xMode val="edge"/>
              <c:yMode val="edge"/>
              <c:x val="0.15662408007822556"/>
              <c:y val="1.8743169398907116E-2"/>
            </c:manualLayout>
          </c:layout>
        </c:title>
        <c:numFmt formatCode="General" sourceLinked="1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71886336"/>
        <c:crosses val="autoZero"/>
        <c:auto val="1"/>
        <c:lblAlgn val="ctr"/>
        <c:lblOffset val="100"/>
      </c:catAx>
      <c:valAx>
        <c:axId val="71886336"/>
        <c:scaling>
          <c:orientation val="minMax"/>
          <c:max val="70000"/>
          <c:min val="0"/>
        </c:scaling>
        <c:axPos val="l"/>
        <c:numFmt formatCode="General" sourceLinked="1"/>
        <c:tickLblPos val="nextTo"/>
        <c:crossAx val="7186777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61408969311528405"/>
          <c:y val="0"/>
          <c:w val="0.35835907530789457"/>
          <c:h val="0.17514205461159468"/>
        </c:manualLayout>
      </c:layout>
    </c:legend>
    <c:plotVisOnly val="1"/>
    <c:dispBlanksAs val="gap"/>
  </c:chart>
  <c:txPr>
    <a:bodyPr/>
    <a:lstStyle/>
    <a:p>
      <a:pPr>
        <a:defRPr sz="2000">
          <a:solidFill>
            <a:srgbClr val="002060"/>
          </a:solidFill>
          <a:latin typeface="Tahoma" pitchFamily="34" charset="0"/>
          <a:ea typeface="Tahoma" pitchFamily="34" charset="0"/>
          <a:cs typeface="Tahoma" pitchFamily="34" charset="0"/>
        </a:defRPr>
      </a:pPr>
      <a:endParaRPr lang="en-U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2000" b="0"/>
            </a:pPr>
            <a:r>
              <a:rPr lang="en-US" sz="2000" b="0" dirty="0" err="1" smtClean="0"/>
              <a:t>thous</a:t>
            </a:r>
            <a:r>
              <a:rPr lang="mn-MN" sz="2000" b="0" dirty="0" smtClean="0"/>
              <a:t>.</a:t>
            </a:r>
            <a:r>
              <a:rPr lang="en-US" sz="2000" b="0" dirty="0" err="1"/>
              <a:t>HH</a:t>
            </a:r>
            <a:endParaRPr lang="en-US" sz="2000" b="0" dirty="0"/>
          </a:p>
        </c:rich>
      </c:tx>
      <c:layout>
        <c:manualLayout>
          <c:xMode val="edge"/>
          <c:yMode val="edge"/>
          <c:x val="0.85546698312394687"/>
          <c:y val="9.1226757170553372E-3"/>
        </c:manualLayout>
      </c:layout>
    </c:title>
    <c:plotArea>
      <c:layout>
        <c:manualLayout>
          <c:layoutTarget val="inner"/>
          <c:xMode val="edge"/>
          <c:yMode val="edge"/>
          <c:x val="8.5245346191914109E-2"/>
          <c:y val="0.10396187318690429"/>
          <c:w val="0.82946724683834749"/>
          <c:h val="0.70824262098816593"/>
        </c:manualLayout>
      </c:layout>
      <c:barChart>
        <c:barDir val="col"/>
        <c:grouping val="clustered"/>
        <c:ser>
          <c:idx val="1"/>
          <c:order val="1"/>
          <c:tx>
            <c:strRef>
              <c:f>'Urh-Grafik'!$C$2</c:f>
              <c:strCache>
                <c:ptCount val="1"/>
                <c:pt idx="0">
                  <c:v>number of households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cat>
            <c:numRef>
              <c:f>'Urh-Grafik'!$A$3:$A$22</c:f>
              <c:numCache>
                <c:formatCode>General</c:formatCode>
                <c:ptCount val="20"/>
                <c:pt idx="0">
                  <c:v>1935</c:v>
                </c:pt>
                <c:pt idx="1">
                  <c:v>1944</c:v>
                </c:pt>
                <c:pt idx="2">
                  <c:v>1956</c:v>
                </c:pt>
                <c:pt idx="3">
                  <c:v>1963</c:v>
                </c:pt>
                <c:pt idx="4">
                  <c:v>1969</c:v>
                </c:pt>
                <c:pt idx="5">
                  <c:v>1979</c:v>
                </c:pt>
                <c:pt idx="6">
                  <c:v>1989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>
                  <c:v>2006</c:v>
                </c:pt>
                <c:pt idx="14">
                  <c:v>2007</c:v>
                </c:pt>
                <c:pt idx="15">
                  <c:v>2008</c:v>
                </c:pt>
                <c:pt idx="16">
                  <c:v>2009</c:v>
                </c:pt>
                <c:pt idx="17">
                  <c:v>2010</c:v>
                </c:pt>
                <c:pt idx="18">
                  <c:v>2011</c:v>
                </c:pt>
                <c:pt idx="19">
                  <c:v>2012</c:v>
                </c:pt>
              </c:numCache>
            </c:numRef>
          </c:cat>
          <c:val>
            <c:numRef>
              <c:f>'Urh-Grafik'!$C$3:$C$22</c:f>
              <c:numCache>
                <c:formatCode>0.000</c:formatCode>
                <c:ptCount val="20"/>
                <c:pt idx="0">
                  <c:v>3.4539999999999997</c:v>
                </c:pt>
                <c:pt idx="1">
                  <c:v>9.5400000000000009</c:v>
                </c:pt>
                <c:pt idx="2">
                  <c:v>31.646000000000001</c:v>
                </c:pt>
                <c:pt idx="3">
                  <c:v>48.262000000000022</c:v>
                </c:pt>
                <c:pt idx="4">
                  <c:v>47.445</c:v>
                </c:pt>
                <c:pt idx="5">
                  <c:v>70.468999999999994</c:v>
                </c:pt>
                <c:pt idx="6">
                  <c:v>108.131</c:v>
                </c:pt>
                <c:pt idx="7">
                  <c:v>161.27299999999997</c:v>
                </c:pt>
                <c:pt idx="8">
                  <c:v>167.18100000000001</c:v>
                </c:pt>
                <c:pt idx="9">
                  <c:v>170.61699999999999</c:v>
                </c:pt>
                <c:pt idx="10">
                  <c:v>177.161</c:v>
                </c:pt>
                <c:pt idx="11">
                  <c:v>192.934</c:v>
                </c:pt>
                <c:pt idx="12">
                  <c:v>205.49800000000008</c:v>
                </c:pt>
                <c:pt idx="13">
                  <c:v>215.727</c:v>
                </c:pt>
                <c:pt idx="14">
                  <c:v>226.917</c:v>
                </c:pt>
                <c:pt idx="15">
                  <c:v>234.74299999999999</c:v>
                </c:pt>
                <c:pt idx="16">
                  <c:v>251.75800000000001</c:v>
                </c:pt>
                <c:pt idx="17">
                  <c:v>273.18200000000002</c:v>
                </c:pt>
                <c:pt idx="18">
                  <c:v>294.41599999999977</c:v>
                </c:pt>
                <c:pt idx="19" formatCode="General">
                  <c:v>306.79499999999985</c:v>
                </c:pt>
              </c:numCache>
            </c:numRef>
          </c:val>
        </c:ser>
        <c:gapWidth val="15"/>
        <c:axId val="73007872"/>
        <c:axId val="71945216"/>
      </c:barChart>
      <c:lineChart>
        <c:grouping val="standard"/>
        <c:ser>
          <c:idx val="0"/>
          <c:order val="0"/>
          <c:tx>
            <c:strRef>
              <c:f>'Urh-Grafik'!$B$2</c:f>
              <c:strCache>
                <c:ptCount val="1"/>
                <c:pt idx="0">
                  <c:v>persons per household</c:v>
                </c:pt>
              </c:strCache>
            </c:strRef>
          </c:tx>
          <c:spPr>
            <a:ln w="47625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'Urh-Grafik'!$A$3:$A$22</c:f>
              <c:numCache>
                <c:formatCode>General</c:formatCode>
                <c:ptCount val="20"/>
                <c:pt idx="0">
                  <c:v>1935</c:v>
                </c:pt>
                <c:pt idx="1">
                  <c:v>1944</c:v>
                </c:pt>
                <c:pt idx="2">
                  <c:v>1956</c:v>
                </c:pt>
                <c:pt idx="3">
                  <c:v>1963</c:v>
                </c:pt>
                <c:pt idx="4">
                  <c:v>1969</c:v>
                </c:pt>
                <c:pt idx="5">
                  <c:v>1979</c:v>
                </c:pt>
                <c:pt idx="6">
                  <c:v>1989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>
                  <c:v>2006</c:v>
                </c:pt>
                <c:pt idx="14">
                  <c:v>2007</c:v>
                </c:pt>
                <c:pt idx="15">
                  <c:v>2008</c:v>
                </c:pt>
                <c:pt idx="16">
                  <c:v>2009</c:v>
                </c:pt>
                <c:pt idx="17">
                  <c:v>2010</c:v>
                </c:pt>
                <c:pt idx="18">
                  <c:v>2011</c:v>
                </c:pt>
                <c:pt idx="19">
                  <c:v>2012</c:v>
                </c:pt>
              </c:numCache>
            </c:numRef>
          </c:cat>
          <c:val>
            <c:numRef>
              <c:f>'Urh-Grafik'!$B$3:$B$22</c:f>
              <c:numCache>
                <c:formatCode>0.0</c:formatCode>
                <c:ptCount val="20"/>
                <c:pt idx="0">
                  <c:v>7.1</c:v>
                </c:pt>
                <c:pt idx="1">
                  <c:v>4.3</c:v>
                </c:pt>
                <c:pt idx="2">
                  <c:v>3.7</c:v>
                </c:pt>
                <c:pt idx="3">
                  <c:v>4.5999999999999996</c:v>
                </c:pt>
                <c:pt idx="4">
                  <c:v>5.6</c:v>
                </c:pt>
                <c:pt idx="5">
                  <c:v>5.7</c:v>
                </c:pt>
                <c:pt idx="6">
                  <c:v>5.0999999999999996</c:v>
                </c:pt>
                <c:pt idx="7">
                  <c:v>4.7</c:v>
                </c:pt>
                <c:pt idx="8">
                  <c:v>4.5999999999999996</c:v>
                </c:pt>
                <c:pt idx="9">
                  <c:v>4.5999999999999996</c:v>
                </c:pt>
                <c:pt idx="10">
                  <c:v>4.5999999999999996</c:v>
                </c:pt>
                <c:pt idx="11">
                  <c:v>4.5</c:v>
                </c:pt>
                <c:pt idx="12">
                  <c:v>4.5</c:v>
                </c:pt>
                <c:pt idx="13">
                  <c:v>4.4000000000000004</c:v>
                </c:pt>
                <c:pt idx="14">
                  <c:v>4.4000000000000004</c:v>
                </c:pt>
                <c:pt idx="15">
                  <c:v>4.4000000000000004</c:v>
                </c:pt>
                <c:pt idx="16">
                  <c:v>4.2</c:v>
                </c:pt>
                <c:pt idx="17">
                  <c:v>4.0999999999999996</c:v>
                </c:pt>
                <c:pt idx="18">
                  <c:v>3.9</c:v>
                </c:pt>
                <c:pt idx="19" formatCode="General">
                  <c:v>3.9</c:v>
                </c:pt>
              </c:numCache>
            </c:numRef>
          </c:val>
          <c:smooth val="1"/>
        </c:ser>
        <c:marker val="1"/>
        <c:axId val="71937408"/>
        <c:axId val="71943680"/>
      </c:lineChart>
      <c:catAx>
        <c:axId val="7193740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person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3.8270935472688596E-2"/>
              <c:y val="1.8017241379310291E-2"/>
            </c:manualLayout>
          </c:layout>
        </c:title>
        <c:numFmt formatCode="General" sourceLinked="1"/>
        <c:maj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71943680"/>
        <c:crosses val="autoZero"/>
        <c:auto val="1"/>
        <c:lblAlgn val="ctr"/>
        <c:lblOffset val="100"/>
      </c:catAx>
      <c:valAx>
        <c:axId val="71943680"/>
        <c:scaling>
          <c:orientation val="minMax"/>
        </c:scaling>
        <c:axPos val="l"/>
        <c:numFmt formatCode="0.0" sourceLinked="1"/>
        <c:majorTickMark val="none"/>
        <c:tickLblPos val="nextTo"/>
        <c:txPr>
          <a:bodyPr/>
          <a:lstStyle/>
          <a:p>
            <a:pPr>
              <a:defRPr>
                <a:solidFill>
                  <a:srgbClr val="FF0000"/>
                </a:solidFill>
              </a:defRPr>
            </a:pPr>
            <a:endParaRPr lang="en-US"/>
          </a:p>
        </c:txPr>
        <c:crossAx val="71937408"/>
        <c:crosses val="autoZero"/>
        <c:crossBetween val="between"/>
      </c:valAx>
      <c:valAx>
        <c:axId val="71945216"/>
        <c:scaling>
          <c:orientation val="minMax"/>
          <c:max val="310"/>
          <c:min val="0"/>
        </c:scaling>
        <c:axPos val="r"/>
        <c:numFmt formatCode="#,##0.0" sourceLinked="0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73007872"/>
        <c:crosses val="max"/>
        <c:crossBetween val="between"/>
      </c:valAx>
      <c:catAx>
        <c:axId val="73007872"/>
        <c:scaling>
          <c:orientation val="minMax"/>
        </c:scaling>
        <c:delete val="1"/>
        <c:axPos val="b"/>
        <c:numFmt formatCode="General" sourceLinked="1"/>
        <c:tickLblPos val="none"/>
        <c:crossAx val="71945216"/>
        <c:crosses val="autoZero"/>
        <c:auto val="1"/>
        <c:lblAlgn val="ctr"/>
        <c:lblOffset val="100"/>
      </c:catAx>
    </c:plotArea>
    <c:legend>
      <c:legendPos val="t"/>
      <c:layout>
        <c:manualLayout>
          <c:xMode val="edge"/>
          <c:yMode val="edge"/>
          <c:x val="0.14356893399470141"/>
          <c:y val="2.3658461866424972E-2"/>
          <c:w val="0.37488374684296566"/>
          <c:h val="0.14376314183002245"/>
        </c:manualLayout>
      </c:layout>
    </c:legend>
    <c:plotVisOnly val="1"/>
    <c:dispBlanksAs val="gap"/>
  </c:chart>
  <c:spPr>
    <a:ln>
      <a:noFill/>
    </a:ln>
  </c:spPr>
  <c:txPr>
    <a:bodyPr/>
    <a:lstStyle/>
    <a:p>
      <a:pPr>
        <a:defRPr sz="1800">
          <a:solidFill>
            <a:srgbClr val="002060"/>
          </a:solidFill>
          <a:latin typeface="Tahoma" pitchFamily="34" charset="0"/>
          <a:cs typeface="Tahoma" pitchFamily="34" charset="0"/>
        </a:defRPr>
      </a:pPr>
      <a:endParaRPr lang="en-US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4082174103237111"/>
          <c:y val="0.1253364525086538"/>
          <c:w val="0.82862270341207411"/>
          <c:h val="0.72428924645288995"/>
        </c:manualLayout>
      </c:layout>
      <c:barChart>
        <c:barDir val="col"/>
        <c:grouping val="clustered"/>
        <c:ser>
          <c:idx val="1"/>
          <c:order val="1"/>
          <c:tx>
            <c:strRef>
              <c:f>HH!$A$100</c:f>
              <c:strCache>
                <c:ptCount val="1"/>
                <c:pt idx="0">
                  <c:v>monthly average expenditure per HH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dLbls>
            <c:txPr>
              <a:bodyPr rot="-5400000" vert="horz"/>
              <a:lstStyle/>
              <a:p>
                <a:pPr>
                  <a:defRPr sz="1800"/>
                </a:pPr>
                <a:endParaRPr lang="en-US"/>
              </a:p>
            </c:txPr>
            <c:dLblPos val="inEnd"/>
            <c:showVal val="1"/>
          </c:dLbls>
          <c:cat>
            <c:numRef>
              <c:f>HH!$B$98:$I$98</c:f>
              <c:numCache>
                <c:formatCode>0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HH!$B$100:$I$100</c:f>
              <c:numCache>
                <c:formatCode>General</c:formatCode>
                <c:ptCount val="8"/>
                <c:pt idx="0">
                  <c:v>187426</c:v>
                </c:pt>
                <c:pt idx="1">
                  <c:v>212311</c:v>
                </c:pt>
                <c:pt idx="2">
                  <c:v>239500</c:v>
                </c:pt>
                <c:pt idx="3">
                  <c:v>323921</c:v>
                </c:pt>
                <c:pt idx="4">
                  <c:v>464134</c:v>
                </c:pt>
                <c:pt idx="5">
                  <c:v>499212</c:v>
                </c:pt>
                <c:pt idx="6">
                  <c:v>534882</c:v>
                </c:pt>
                <c:pt idx="7">
                  <c:v>672535</c:v>
                </c:pt>
              </c:numCache>
            </c:numRef>
          </c:val>
        </c:ser>
        <c:gapWidth val="25"/>
        <c:axId val="73054464"/>
        <c:axId val="76218752"/>
      </c:barChart>
      <c:lineChart>
        <c:grouping val="standard"/>
        <c:ser>
          <c:idx val="0"/>
          <c:order val="0"/>
          <c:tx>
            <c:strRef>
              <c:f>HH!$A$99</c:f>
              <c:strCache>
                <c:ptCount val="1"/>
                <c:pt idx="0">
                  <c:v>monthly average income per HH</c:v>
                </c:pt>
              </c:strCache>
            </c:strRef>
          </c:tx>
          <c:spPr>
            <a:ln w="53975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HH!$B$98:$I$98</c:f>
              <c:numCache>
                <c:formatCode>0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HH!$B$99:$I$99</c:f>
              <c:numCache>
                <c:formatCode>General</c:formatCode>
                <c:ptCount val="8"/>
                <c:pt idx="0">
                  <c:v>176467</c:v>
                </c:pt>
                <c:pt idx="1">
                  <c:v>184567</c:v>
                </c:pt>
                <c:pt idx="2">
                  <c:v>204083</c:v>
                </c:pt>
                <c:pt idx="3">
                  <c:v>290755</c:v>
                </c:pt>
                <c:pt idx="4">
                  <c:v>425327</c:v>
                </c:pt>
                <c:pt idx="5">
                  <c:v>487093</c:v>
                </c:pt>
                <c:pt idx="6">
                  <c:v>529302</c:v>
                </c:pt>
                <c:pt idx="7">
                  <c:v>697554</c:v>
                </c:pt>
              </c:numCache>
            </c:numRef>
          </c:val>
          <c:smooth val="1"/>
        </c:ser>
        <c:marker val="1"/>
        <c:axId val="73054464"/>
        <c:axId val="76218752"/>
      </c:lineChart>
      <c:catAx>
        <c:axId val="7305446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b="0"/>
                </a:pPr>
                <a:r>
                  <a:rPr lang="en-US" b="0" dirty="0" err="1" smtClean="0"/>
                  <a:t>togrog</a:t>
                </a:r>
                <a:endParaRPr lang="en-US" b="0" dirty="0"/>
              </a:p>
            </c:rich>
          </c:tx>
          <c:layout>
            <c:manualLayout>
              <c:xMode val="edge"/>
              <c:yMode val="edge"/>
              <c:x val="6.7576973551383063E-2"/>
              <c:y val="1.8743169398907154E-2"/>
            </c:manualLayout>
          </c:layout>
        </c:title>
        <c:numFmt formatCode="0" sourceLinked="1"/>
        <c:tickLblPos val="nextTo"/>
        <c:crossAx val="76218752"/>
        <c:crosses val="autoZero"/>
        <c:auto val="1"/>
        <c:lblAlgn val="ctr"/>
        <c:lblOffset val="100"/>
      </c:catAx>
      <c:valAx>
        <c:axId val="76218752"/>
        <c:scaling>
          <c:orientation val="minMax"/>
          <c:max val="700000"/>
          <c:min val="0"/>
        </c:scaling>
        <c:axPos val="l"/>
        <c:numFmt formatCode="General" sourceLinked="1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73054464"/>
        <c:crosses val="autoZero"/>
        <c:crossBetween val="between"/>
      </c:valAx>
    </c:plotArea>
    <c:legend>
      <c:legendPos val="t"/>
      <c:legendEntry>
        <c:idx val="1"/>
        <c:txPr>
          <a:bodyPr/>
          <a:lstStyle/>
          <a:p>
            <a:pPr>
              <a:defRPr>
                <a:solidFill>
                  <a:srgbClr val="FF0000"/>
                </a:solidFill>
              </a:defRPr>
            </a:pPr>
            <a:endParaRPr lang="en-US"/>
          </a:p>
        </c:txPr>
      </c:legendEntry>
      <c:layout>
        <c:manualLayout>
          <c:xMode val="edge"/>
          <c:yMode val="edge"/>
          <c:x val="0.26770833333333333"/>
          <c:y val="1.6393442622950821E-2"/>
          <c:w val="0.59599358974358951"/>
          <c:h val="0.15928187255281623"/>
        </c:manualLayout>
      </c:layout>
    </c:legend>
    <c:plotVisOnly val="1"/>
    <c:dispBlanksAs val="gap"/>
  </c:chart>
  <c:txPr>
    <a:bodyPr/>
    <a:lstStyle/>
    <a:p>
      <a:pPr>
        <a:defRPr sz="2000">
          <a:solidFill>
            <a:srgbClr val="002060"/>
          </a:solidFill>
          <a:latin typeface="Tahoma" pitchFamily="34" charset="0"/>
          <a:ea typeface="Tahoma" pitchFamily="34" charset="0"/>
          <a:cs typeface="Tahoma" pitchFamily="34" charset="0"/>
        </a:defRPr>
      </a:pPr>
      <a:endParaRPr lang="en-US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0165711082231221"/>
          <c:y val="0.15491447189790955"/>
          <c:w val="0.89834288917768756"/>
          <c:h val="0.67239588801399885"/>
        </c:manualLayout>
      </c:layout>
      <c:barChart>
        <c:barDir val="col"/>
        <c:grouping val="percentStacked"/>
        <c:ser>
          <c:idx val="0"/>
          <c:order val="0"/>
          <c:tx>
            <c:strRef>
              <c:f>HH!$B$22</c:f>
              <c:strCache>
                <c:ptCount val="1"/>
                <c:pt idx="0">
                  <c:v>wages&amp;salaries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50000"/>
                    <a:satMod val="300000"/>
                  </a:schemeClr>
                </a:gs>
                <a:gs pos="35000">
                  <a:schemeClr val="accent4">
                    <a:tint val="37000"/>
                    <a:satMod val="300000"/>
                  </a:schemeClr>
                </a:gs>
                <a:gs pos="100000">
                  <a:schemeClr val="accent4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4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cat>
            <c:numRef>
              <c:f>HH!$A$23:$A$34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HH!$B$23:$B$34</c:f>
              <c:numCache>
                <c:formatCode>General</c:formatCode>
                <c:ptCount val="12"/>
                <c:pt idx="0">
                  <c:v>48010</c:v>
                </c:pt>
                <c:pt idx="1">
                  <c:v>53918</c:v>
                </c:pt>
                <c:pt idx="2">
                  <c:v>69580</c:v>
                </c:pt>
                <c:pt idx="3">
                  <c:v>83153</c:v>
                </c:pt>
                <c:pt idx="4">
                  <c:v>97182</c:v>
                </c:pt>
                <c:pt idx="5">
                  <c:v>114000</c:v>
                </c:pt>
                <c:pt idx="6">
                  <c:v>134571</c:v>
                </c:pt>
                <c:pt idx="7">
                  <c:v>171299</c:v>
                </c:pt>
                <c:pt idx="8">
                  <c:v>255089</c:v>
                </c:pt>
                <c:pt idx="9">
                  <c:v>292858</c:v>
                </c:pt>
                <c:pt idx="10">
                  <c:v>325901</c:v>
                </c:pt>
                <c:pt idx="11">
                  <c:v>428609</c:v>
                </c:pt>
              </c:numCache>
            </c:numRef>
          </c:val>
        </c:ser>
        <c:ser>
          <c:idx val="1"/>
          <c:order val="1"/>
          <c:tx>
            <c:strRef>
              <c:f>HH!$C$22</c:f>
              <c:strCache>
                <c:ptCount val="1"/>
                <c:pt idx="0">
                  <c:v>pensions&amp;allorances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50000"/>
                    <a:satMod val="300000"/>
                  </a:schemeClr>
                </a:gs>
                <a:gs pos="35000">
                  <a:schemeClr val="accent5">
                    <a:tint val="37000"/>
                    <a:satMod val="300000"/>
                  </a:schemeClr>
                </a:gs>
                <a:gs pos="100000">
                  <a:schemeClr val="accent5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5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cat>
            <c:numRef>
              <c:f>HH!$A$23:$A$34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HH!$C$23:$C$34</c:f>
              <c:numCache>
                <c:formatCode>General</c:formatCode>
                <c:ptCount val="12"/>
                <c:pt idx="0">
                  <c:v>12664</c:v>
                </c:pt>
                <c:pt idx="1">
                  <c:v>14322</c:v>
                </c:pt>
                <c:pt idx="2">
                  <c:v>14066</c:v>
                </c:pt>
                <c:pt idx="3">
                  <c:v>14960</c:v>
                </c:pt>
                <c:pt idx="4">
                  <c:v>19122</c:v>
                </c:pt>
                <c:pt idx="5">
                  <c:v>21940</c:v>
                </c:pt>
                <c:pt idx="6">
                  <c:v>26148</c:v>
                </c:pt>
                <c:pt idx="7">
                  <c:v>41606</c:v>
                </c:pt>
                <c:pt idx="8">
                  <c:v>68761</c:v>
                </c:pt>
                <c:pt idx="9">
                  <c:v>74915</c:v>
                </c:pt>
                <c:pt idx="10">
                  <c:v>70061</c:v>
                </c:pt>
                <c:pt idx="11">
                  <c:v>122679</c:v>
                </c:pt>
              </c:numCache>
            </c:numRef>
          </c:val>
        </c:ser>
        <c:ser>
          <c:idx val="2"/>
          <c:order val="2"/>
          <c:tx>
            <c:strRef>
              <c:f>HH!$D$22</c:f>
              <c:strCache>
                <c:ptCount val="1"/>
                <c:pt idx="0">
                  <c:v>income from HH businesses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cat>
            <c:numRef>
              <c:f>HH!$A$23:$A$34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HH!$D$23:$D$34</c:f>
              <c:numCache>
                <c:formatCode>General</c:formatCode>
                <c:ptCount val="12"/>
                <c:pt idx="0">
                  <c:v>20346</c:v>
                </c:pt>
                <c:pt idx="1">
                  <c:v>26990</c:v>
                </c:pt>
                <c:pt idx="2">
                  <c:v>28724</c:v>
                </c:pt>
                <c:pt idx="3">
                  <c:v>22957</c:v>
                </c:pt>
                <c:pt idx="4">
                  <c:v>33334</c:v>
                </c:pt>
                <c:pt idx="5">
                  <c:v>24277</c:v>
                </c:pt>
                <c:pt idx="6">
                  <c:v>35720</c:v>
                </c:pt>
                <c:pt idx="7">
                  <c:v>49411</c:v>
                </c:pt>
                <c:pt idx="8">
                  <c:v>53068</c:v>
                </c:pt>
                <c:pt idx="9">
                  <c:v>66051</c:v>
                </c:pt>
                <c:pt idx="10">
                  <c:v>62059</c:v>
                </c:pt>
                <c:pt idx="11">
                  <c:v>63841</c:v>
                </c:pt>
              </c:numCache>
            </c:numRef>
          </c:val>
        </c:ser>
        <c:gapWidth val="10"/>
        <c:overlap val="100"/>
        <c:axId val="76256768"/>
        <c:axId val="76258304"/>
      </c:barChart>
      <c:catAx>
        <c:axId val="76256768"/>
        <c:scaling>
          <c:orientation val="minMax"/>
        </c:scaling>
        <c:axPos val="b"/>
        <c:numFmt formatCode="General" sourceLinked="1"/>
        <c:tickLblPos val="nextTo"/>
        <c:spPr>
          <a:ln>
            <a:solidFill>
              <a:srgbClr val="002060"/>
            </a:solidFill>
          </a:ln>
        </c:spPr>
        <c:txPr>
          <a:bodyPr rot="-5400000" vert="horz"/>
          <a:lstStyle/>
          <a:p>
            <a:pPr>
              <a:defRPr/>
            </a:pPr>
            <a:endParaRPr lang="en-US"/>
          </a:p>
        </c:txPr>
        <c:crossAx val="76258304"/>
        <c:crosses val="autoZero"/>
        <c:auto val="1"/>
        <c:lblAlgn val="ctr"/>
        <c:lblOffset val="100"/>
      </c:catAx>
      <c:valAx>
        <c:axId val="76258304"/>
        <c:scaling>
          <c:orientation val="minMax"/>
        </c:scaling>
        <c:axPos val="l"/>
        <c:numFmt formatCode="0%" sourceLinked="1"/>
        <c:tickLblPos val="nextTo"/>
        <c:spPr>
          <a:ln>
            <a:solidFill>
              <a:srgbClr val="002060"/>
            </a:solidFill>
          </a:ln>
        </c:spPr>
        <c:txPr>
          <a:bodyPr/>
          <a:lstStyle/>
          <a:p>
            <a:pPr>
              <a:defRPr sz="1600"/>
            </a:pPr>
            <a:endParaRPr lang="en-US"/>
          </a:p>
        </c:txPr>
        <c:crossAx val="7625676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3022039885201275"/>
          <c:y val="3.2786885245901641E-2"/>
          <c:w val="0.83061961880933133"/>
          <c:h val="8.1073318704014463E-2"/>
        </c:manualLayout>
      </c:layout>
      <c:txPr>
        <a:bodyPr/>
        <a:lstStyle/>
        <a:p>
          <a:pPr>
            <a:defRPr sz="1600"/>
          </a:pPr>
          <a:endParaRPr lang="en-US"/>
        </a:p>
      </c:txPr>
    </c:legend>
    <c:plotVisOnly val="1"/>
  </c:chart>
  <c:spPr>
    <a:ln>
      <a:noFill/>
    </a:ln>
  </c:spPr>
  <c:txPr>
    <a:bodyPr/>
    <a:lstStyle/>
    <a:p>
      <a:pPr>
        <a:defRPr sz="1800">
          <a:solidFill>
            <a:srgbClr val="002060"/>
          </a:solidFill>
          <a:latin typeface="Tahoma" pitchFamily="34" charset="0"/>
          <a:cs typeface="Tahoma" pitchFamily="34" charset="0"/>
        </a:defRPr>
      </a:pPr>
      <a:endParaRPr lang="en-US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0790633809662682"/>
          <c:y val="0.12202359320469559"/>
          <c:w val="0.89209366190337314"/>
          <c:h val="0.68061320379848778"/>
        </c:manualLayout>
      </c:layout>
      <c:barChart>
        <c:barDir val="col"/>
        <c:grouping val="percentStacked"/>
        <c:ser>
          <c:idx val="0"/>
          <c:order val="0"/>
          <c:tx>
            <c:strRef>
              <c:f>HH!$B$65</c:f>
              <c:strCache>
                <c:ptCount val="1"/>
                <c:pt idx="0">
                  <c:v>Food expenses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5">
                  <a:shade val="95000"/>
                  <a:satMod val="105000"/>
                </a:schemeClr>
              </a:solidFill>
              <a:prstDash val="solid"/>
            </a:ln>
            <a:effectLst/>
          </c:spPr>
          <c:cat>
            <c:numRef>
              <c:f>HH!$A$66:$A$77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HH!$B$66:$B$77</c:f>
              <c:numCache>
                <c:formatCode>General</c:formatCode>
                <c:ptCount val="12"/>
                <c:pt idx="0">
                  <c:v>56520</c:v>
                </c:pt>
                <c:pt idx="1">
                  <c:v>72191</c:v>
                </c:pt>
                <c:pt idx="2">
                  <c:v>75013</c:v>
                </c:pt>
                <c:pt idx="3">
                  <c:v>75347</c:v>
                </c:pt>
                <c:pt idx="4">
                  <c:v>82384</c:v>
                </c:pt>
                <c:pt idx="5">
                  <c:v>83049</c:v>
                </c:pt>
                <c:pt idx="6">
                  <c:v>92823</c:v>
                </c:pt>
                <c:pt idx="7">
                  <c:v>111224</c:v>
                </c:pt>
                <c:pt idx="8">
                  <c:v>163214</c:v>
                </c:pt>
                <c:pt idx="9">
                  <c:v>161815</c:v>
                </c:pt>
                <c:pt idx="10">
                  <c:v>179747</c:v>
                </c:pt>
                <c:pt idx="11">
                  <c:v>229153</c:v>
                </c:pt>
              </c:numCache>
            </c:numRef>
          </c:val>
        </c:ser>
        <c:ser>
          <c:idx val="1"/>
          <c:order val="1"/>
          <c:tx>
            <c:strRef>
              <c:f>HH!$C$65</c:f>
              <c:strCache>
                <c:ptCount val="1"/>
                <c:pt idx="0">
                  <c:v>Non food expenses &amp; services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/>
          </c:spPr>
          <c:cat>
            <c:numRef>
              <c:f>HH!$A$66:$A$77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HH!$C$66:$C$77</c:f>
              <c:numCache>
                <c:formatCode>General</c:formatCode>
                <c:ptCount val="12"/>
                <c:pt idx="0">
                  <c:v>62115</c:v>
                </c:pt>
                <c:pt idx="1">
                  <c:v>78170</c:v>
                </c:pt>
                <c:pt idx="2">
                  <c:v>116026</c:v>
                </c:pt>
                <c:pt idx="3">
                  <c:v>95856</c:v>
                </c:pt>
                <c:pt idx="4">
                  <c:v>96338</c:v>
                </c:pt>
                <c:pt idx="5">
                  <c:v>120745</c:v>
                </c:pt>
                <c:pt idx="6">
                  <c:v>139769</c:v>
                </c:pt>
                <c:pt idx="7">
                  <c:v>206923</c:v>
                </c:pt>
                <c:pt idx="8">
                  <c:v>291608</c:v>
                </c:pt>
                <c:pt idx="9">
                  <c:v>326107</c:v>
                </c:pt>
                <c:pt idx="10">
                  <c:v>339902</c:v>
                </c:pt>
                <c:pt idx="11">
                  <c:v>422220</c:v>
                </c:pt>
              </c:numCache>
            </c:numRef>
          </c:val>
        </c:ser>
        <c:gapWidth val="19"/>
        <c:overlap val="100"/>
        <c:axId val="76549504"/>
        <c:axId val="73041024"/>
      </c:barChart>
      <c:catAx>
        <c:axId val="76549504"/>
        <c:scaling>
          <c:orientation val="minMax"/>
        </c:scaling>
        <c:axPos val="b"/>
        <c:numFmt formatCode="General" sourceLinked="1"/>
        <c:tickLblPos val="nextTo"/>
        <c:spPr>
          <a:ln>
            <a:solidFill>
              <a:srgbClr val="002060"/>
            </a:solidFill>
          </a:ln>
        </c:spPr>
        <c:txPr>
          <a:bodyPr rot="-5400000" vert="horz"/>
          <a:lstStyle/>
          <a:p>
            <a:pPr>
              <a:defRPr/>
            </a:pPr>
            <a:endParaRPr lang="en-US"/>
          </a:p>
        </c:txPr>
        <c:crossAx val="73041024"/>
        <c:crosses val="autoZero"/>
        <c:auto val="1"/>
        <c:lblAlgn val="ctr"/>
        <c:lblOffset val="100"/>
      </c:catAx>
      <c:valAx>
        <c:axId val="73041024"/>
        <c:scaling>
          <c:orientation val="minMax"/>
          <c:max val="1"/>
          <c:min val="0"/>
        </c:scaling>
        <c:axPos val="l"/>
        <c:numFmt formatCode="0%" sourceLinked="1"/>
        <c:tickLblPos val="nextTo"/>
        <c:spPr>
          <a:ln>
            <a:solidFill>
              <a:srgbClr val="002060"/>
            </a:solidFill>
          </a:ln>
        </c:spPr>
        <c:txPr>
          <a:bodyPr/>
          <a:lstStyle/>
          <a:p>
            <a:pPr>
              <a:defRPr sz="1800"/>
            </a:pPr>
            <a:endParaRPr lang="en-US"/>
          </a:p>
        </c:txPr>
        <c:crossAx val="76549504"/>
        <c:crosses val="autoZero"/>
        <c:crossBetween val="between"/>
        <c:majorUnit val="0.2"/>
      </c:valAx>
    </c:plotArea>
    <c:legend>
      <c:legendPos val="t"/>
      <c:layout>
        <c:manualLayout>
          <c:xMode val="edge"/>
          <c:yMode val="edge"/>
          <c:x val="0.16947177671587119"/>
          <c:y val="1.4652014652014652E-2"/>
          <c:w val="0.75933628689534149"/>
          <c:h val="8.7664811129378045E-2"/>
        </c:manualLayout>
      </c:layout>
    </c:legend>
    <c:plotVisOnly val="1"/>
  </c:chart>
  <c:spPr>
    <a:ln>
      <a:noFill/>
    </a:ln>
  </c:spPr>
  <c:txPr>
    <a:bodyPr/>
    <a:lstStyle/>
    <a:p>
      <a:pPr>
        <a:defRPr sz="2000">
          <a:solidFill>
            <a:srgbClr val="002060"/>
          </a:solidFill>
          <a:latin typeface="Tahoma" pitchFamily="34" charset="0"/>
          <a:cs typeface="Tahoma" pitchFamily="34" charset="0"/>
        </a:defRPr>
      </a:pPr>
      <a:endParaRPr lang="en-US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3020634920634921"/>
          <c:y val="0.11995791474341568"/>
          <c:w val="0.85233333333333361"/>
          <c:h val="0.68702982170332161"/>
        </c:manualLayout>
      </c:layout>
      <c:areaChart>
        <c:grouping val="percentStacked"/>
        <c:ser>
          <c:idx val="0"/>
          <c:order val="0"/>
          <c:tx>
            <c:strRef>
              <c:f>'Urh-Grafik'!$B$95</c:f>
              <c:strCache>
                <c:ptCount val="1"/>
                <c:pt idx="0">
                  <c:v>in appartments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cat>
            <c:numRef>
              <c:f>'Urh-Grafik'!$A$96:$A$112</c:f>
              <c:numCache>
                <c:formatCode>General</c:formatCode>
                <c:ptCount val="17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</c:numCache>
            </c:numRef>
          </c:cat>
          <c:val>
            <c:numRef>
              <c:f>'Urh-Grafik'!$B$96:$B$112</c:f>
              <c:numCache>
                <c:formatCode>0.0</c:formatCode>
                <c:ptCount val="17"/>
                <c:pt idx="0">
                  <c:v>53.7</c:v>
                </c:pt>
                <c:pt idx="1">
                  <c:v>52.4</c:v>
                </c:pt>
                <c:pt idx="2">
                  <c:v>51.4</c:v>
                </c:pt>
                <c:pt idx="3">
                  <c:v>51.6</c:v>
                </c:pt>
                <c:pt idx="4">
                  <c:v>51.2</c:v>
                </c:pt>
                <c:pt idx="5">
                  <c:v>50.6</c:v>
                </c:pt>
                <c:pt idx="6">
                  <c:v>51</c:v>
                </c:pt>
                <c:pt idx="7">
                  <c:v>51</c:v>
                </c:pt>
                <c:pt idx="8">
                  <c:v>52</c:v>
                </c:pt>
                <c:pt idx="9">
                  <c:v>41.5</c:v>
                </c:pt>
                <c:pt idx="10">
                  <c:v>41.4</c:v>
                </c:pt>
                <c:pt idx="11">
                  <c:v>40.4</c:v>
                </c:pt>
                <c:pt idx="12">
                  <c:v>39.4</c:v>
                </c:pt>
                <c:pt idx="13">
                  <c:v>38.6</c:v>
                </c:pt>
                <c:pt idx="14">
                  <c:v>38.800000000000004</c:v>
                </c:pt>
                <c:pt idx="15">
                  <c:v>39.9</c:v>
                </c:pt>
                <c:pt idx="16">
                  <c:v>40</c:v>
                </c:pt>
              </c:numCache>
            </c:numRef>
          </c:val>
        </c:ser>
        <c:ser>
          <c:idx val="1"/>
          <c:order val="1"/>
          <c:tx>
            <c:strRef>
              <c:f>'Urh-Grafik'!$C$95</c:f>
              <c:strCache>
                <c:ptCount val="1"/>
                <c:pt idx="0">
                  <c:v>in ger area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3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cat>
            <c:numRef>
              <c:f>'Urh-Grafik'!$A$96:$A$112</c:f>
              <c:numCache>
                <c:formatCode>General</c:formatCode>
                <c:ptCount val="17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</c:numCache>
            </c:numRef>
          </c:cat>
          <c:val>
            <c:numRef>
              <c:f>'Urh-Grafik'!$C$96:$C$112</c:f>
              <c:numCache>
                <c:formatCode>0.0</c:formatCode>
                <c:ptCount val="17"/>
                <c:pt idx="0">
                  <c:v>46.3</c:v>
                </c:pt>
                <c:pt idx="1">
                  <c:v>47.6</c:v>
                </c:pt>
                <c:pt idx="2">
                  <c:v>48.6</c:v>
                </c:pt>
                <c:pt idx="3">
                  <c:v>48.4</c:v>
                </c:pt>
                <c:pt idx="4">
                  <c:v>48.8</c:v>
                </c:pt>
                <c:pt idx="5">
                  <c:v>49.4</c:v>
                </c:pt>
                <c:pt idx="6">
                  <c:v>49</c:v>
                </c:pt>
                <c:pt idx="7">
                  <c:v>49</c:v>
                </c:pt>
                <c:pt idx="8">
                  <c:v>48</c:v>
                </c:pt>
                <c:pt idx="9">
                  <c:v>58.5</c:v>
                </c:pt>
                <c:pt idx="10">
                  <c:v>58.6</c:v>
                </c:pt>
                <c:pt idx="11">
                  <c:v>59.6</c:v>
                </c:pt>
                <c:pt idx="12">
                  <c:v>60.6</c:v>
                </c:pt>
                <c:pt idx="13">
                  <c:v>61.4</c:v>
                </c:pt>
                <c:pt idx="14">
                  <c:v>61.2</c:v>
                </c:pt>
                <c:pt idx="15">
                  <c:v>60.1</c:v>
                </c:pt>
                <c:pt idx="16">
                  <c:v>60</c:v>
                </c:pt>
              </c:numCache>
            </c:numRef>
          </c:val>
        </c:ser>
        <c:axId val="76596736"/>
        <c:axId val="76598272"/>
      </c:areaChart>
      <c:catAx>
        <c:axId val="76596736"/>
        <c:scaling>
          <c:orientation val="minMax"/>
        </c:scaling>
        <c:axPos val="b"/>
        <c:numFmt formatCode="General" sourceLinked="1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76598272"/>
        <c:crosses val="autoZero"/>
        <c:auto val="1"/>
        <c:lblAlgn val="ctr"/>
        <c:lblOffset val="100"/>
      </c:catAx>
      <c:valAx>
        <c:axId val="76598272"/>
        <c:scaling>
          <c:orientation val="minMax"/>
        </c:scaling>
        <c:axPos val="l"/>
        <c:majorGridlines/>
        <c:numFmt formatCode="0%" sourceLinked="1"/>
        <c:tickLblPos val="nextTo"/>
        <c:crossAx val="76596736"/>
        <c:crosses val="autoZero"/>
        <c:crossBetween val="midCat"/>
      </c:valAx>
    </c:plotArea>
    <c:legend>
      <c:legendPos val="t"/>
      <c:layout/>
    </c:legend>
    <c:plotVisOnly val="1"/>
  </c:chart>
  <c:txPr>
    <a:bodyPr/>
    <a:lstStyle/>
    <a:p>
      <a:pPr>
        <a:defRPr sz="2000">
          <a:solidFill>
            <a:srgbClr val="002060"/>
          </a:solidFill>
          <a:latin typeface="Tahoma" pitchFamily="34" charset="0"/>
          <a:ea typeface="Tahoma" pitchFamily="34" charset="0"/>
          <a:cs typeface="Tahoma" pitchFamily="34" charset="0"/>
        </a:defRPr>
      </a:pPr>
      <a:endParaRPr lang="en-US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0710419452285448"/>
          <c:y val="6.8863161172650025E-2"/>
          <c:w val="0.87560020799286908"/>
          <c:h val="0.81258708127585721"/>
        </c:manualLayout>
      </c:layout>
      <c:barChart>
        <c:barDir val="col"/>
        <c:grouping val="stacked"/>
        <c:ser>
          <c:idx val="0"/>
          <c:order val="0"/>
          <c:tx>
            <c:strRef>
              <c:f>'Urh-Grafik'!$B$115</c:f>
              <c:strCache>
                <c:ptCount val="1"/>
                <c:pt idx="0">
                  <c:v>apartment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dLbls>
            <c:showVal val="1"/>
          </c:dLbls>
          <c:cat>
            <c:numRef>
              <c:f>'Urh-Grafik'!$A$116:$A$123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'Urh-Grafik'!$B$116:$B$123</c:f>
              <c:numCache>
                <c:formatCode>0.0</c:formatCode>
                <c:ptCount val="8"/>
                <c:pt idx="0">
                  <c:v>83.7</c:v>
                </c:pt>
                <c:pt idx="1">
                  <c:v>87.5</c:v>
                </c:pt>
                <c:pt idx="2">
                  <c:v>90.9</c:v>
                </c:pt>
                <c:pt idx="3">
                  <c:v>91.6</c:v>
                </c:pt>
                <c:pt idx="4">
                  <c:v>96.3</c:v>
                </c:pt>
                <c:pt idx="5">
                  <c:v>105</c:v>
                </c:pt>
                <c:pt idx="6" formatCode="General">
                  <c:v>116.2</c:v>
                </c:pt>
                <c:pt idx="7" formatCode="General">
                  <c:v>121.3</c:v>
                </c:pt>
              </c:numCache>
            </c:numRef>
          </c:val>
        </c:ser>
        <c:ser>
          <c:idx val="1"/>
          <c:order val="1"/>
          <c:tx>
            <c:strRef>
              <c:f>'Urh-Grafik'!$C$115</c:f>
              <c:strCache>
                <c:ptCount val="1"/>
                <c:pt idx="0">
                  <c:v>house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2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dLbls>
            <c:showVal val="1"/>
          </c:dLbls>
          <c:cat>
            <c:numRef>
              <c:f>'Urh-Grafik'!$A$116:$A$123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'Urh-Grafik'!$C$116:$C$123</c:f>
              <c:numCache>
                <c:formatCode>0.0</c:formatCode>
                <c:ptCount val="8"/>
                <c:pt idx="0">
                  <c:v>61.4</c:v>
                </c:pt>
                <c:pt idx="1">
                  <c:v>66.900000000000006</c:v>
                </c:pt>
                <c:pt idx="2">
                  <c:v>72.400000000000006</c:v>
                </c:pt>
                <c:pt idx="3">
                  <c:v>78.7</c:v>
                </c:pt>
                <c:pt idx="4">
                  <c:v>85</c:v>
                </c:pt>
                <c:pt idx="5">
                  <c:v>92.2</c:v>
                </c:pt>
                <c:pt idx="6" formatCode="General">
                  <c:v>97.9</c:v>
                </c:pt>
                <c:pt idx="7" formatCode="General">
                  <c:v>100.3</c:v>
                </c:pt>
              </c:numCache>
            </c:numRef>
          </c:val>
        </c:ser>
        <c:ser>
          <c:idx val="2"/>
          <c:order val="2"/>
          <c:tx>
            <c:strRef>
              <c:f>'Urh-Grafik'!$D$115</c:f>
              <c:strCache>
                <c:ptCount val="1"/>
                <c:pt idx="0">
                  <c:v>ger</c:v>
                </c:pt>
              </c:strCache>
            </c:strRef>
          </c:tx>
          <c:dLbls>
            <c:showVal val="1"/>
          </c:dLbls>
          <c:cat>
            <c:numRef>
              <c:f>'Urh-Grafik'!$A$116:$A$123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'Urh-Grafik'!$D$116:$D$123</c:f>
              <c:numCache>
                <c:formatCode>0.0</c:formatCode>
                <c:ptCount val="8"/>
                <c:pt idx="0">
                  <c:v>56.2</c:v>
                </c:pt>
                <c:pt idx="1">
                  <c:v>56.7</c:v>
                </c:pt>
                <c:pt idx="2">
                  <c:v>59.5</c:v>
                </c:pt>
                <c:pt idx="3">
                  <c:v>60.8</c:v>
                </c:pt>
                <c:pt idx="4">
                  <c:v>66.5</c:v>
                </c:pt>
                <c:pt idx="5">
                  <c:v>72</c:v>
                </c:pt>
                <c:pt idx="6" formatCode="General">
                  <c:v>76.5</c:v>
                </c:pt>
                <c:pt idx="7" formatCode="General">
                  <c:v>81.599999999999994</c:v>
                </c:pt>
              </c:numCache>
            </c:numRef>
          </c:val>
        </c:ser>
        <c:gapWidth val="0"/>
        <c:overlap val="100"/>
        <c:axId val="76648832"/>
        <c:axId val="76650752"/>
      </c:barChart>
      <c:catAx>
        <c:axId val="7664883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err="1" smtClean="0"/>
                  <a:t>Thous.HH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7.5391719902936721E-2"/>
              <c:y val="7.6271186440677848E-4"/>
            </c:manualLayout>
          </c:layout>
        </c:title>
        <c:numFmt formatCode="General" sourceLinked="1"/>
        <c:tickLblPos val="nextTo"/>
        <c:crossAx val="76650752"/>
        <c:crosses val="autoZero"/>
        <c:auto val="1"/>
        <c:lblAlgn val="ctr"/>
        <c:lblOffset val="100"/>
      </c:catAx>
      <c:valAx>
        <c:axId val="76650752"/>
        <c:scaling>
          <c:orientation val="minMax"/>
          <c:max val="305"/>
          <c:min val="0"/>
        </c:scaling>
        <c:axPos val="l"/>
        <c:numFmt formatCode="0.0" sourceLinked="1"/>
        <c:tickLblPos val="nextTo"/>
        <c:crossAx val="7664883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5257626405189926"/>
          <c:y val="1.6949152542372881E-2"/>
          <c:w val="0.44767766057544711"/>
          <c:h val="0.1172672271898216"/>
        </c:manualLayout>
      </c:layout>
    </c:legend>
    <c:plotVisOnly val="1"/>
  </c:chart>
  <c:txPr>
    <a:bodyPr/>
    <a:lstStyle/>
    <a:p>
      <a:pPr>
        <a:defRPr sz="1800">
          <a:solidFill>
            <a:srgbClr val="002060"/>
          </a:solidFill>
          <a:latin typeface="Tahoma" pitchFamily="34" charset="0"/>
          <a:ea typeface="Tahoma" pitchFamily="34" charset="0"/>
          <a:cs typeface="Tahoma" pitchFamily="34" charset="0"/>
        </a:defRPr>
      </a:pPr>
      <a:endParaRPr lang="en-US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layout/>
    </c:title>
    <c:plotArea>
      <c:layout>
        <c:manualLayout>
          <c:layoutTarget val="inner"/>
          <c:xMode val="edge"/>
          <c:yMode val="edge"/>
          <c:x val="9.9144505521715446E-3"/>
          <c:y val="0"/>
          <c:w val="0.99008554944782812"/>
          <c:h val="0.84913580246913645"/>
        </c:manualLayout>
      </c:layout>
      <c:barChart>
        <c:barDir val="col"/>
        <c:grouping val="clustered"/>
        <c:ser>
          <c:idx val="0"/>
          <c:order val="0"/>
          <c:tx>
            <c:strRef>
              <c:f>Sheet6!$A$3</c:f>
              <c:strCache>
                <c:ptCount val="1"/>
              </c:strCache>
            </c:strRef>
          </c:tx>
          <c:spPr>
            <a:gradFill rotWithShape="1">
              <a:gsLst>
                <a:gs pos="0">
                  <a:schemeClr val="accent4">
                    <a:tint val="50000"/>
                    <a:satMod val="300000"/>
                  </a:schemeClr>
                </a:gs>
                <a:gs pos="35000">
                  <a:schemeClr val="accent4">
                    <a:tint val="37000"/>
                    <a:satMod val="300000"/>
                  </a:schemeClr>
                </a:gs>
                <a:gs pos="100000">
                  <a:schemeClr val="accent4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4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dLbls>
            <c:dLblPos val="inEnd"/>
            <c:showVal val="1"/>
          </c:dLbls>
          <c:cat>
            <c:numRef>
              <c:f>Sheet6!$B$2:$I$2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Sheet6!$B$3:$I$3</c:f>
              <c:numCache>
                <c:formatCode>General</c:formatCode>
                <c:ptCount val="8"/>
                <c:pt idx="0">
                  <c:v>4297</c:v>
                </c:pt>
                <c:pt idx="1">
                  <c:v>3939</c:v>
                </c:pt>
                <c:pt idx="2">
                  <c:v>5819</c:v>
                </c:pt>
                <c:pt idx="3">
                  <c:v>3492</c:v>
                </c:pt>
                <c:pt idx="4">
                  <c:v>4543</c:v>
                </c:pt>
                <c:pt idx="5">
                  <c:v>5331</c:v>
                </c:pt>
                <c:pt idx="6">
                  <c:v>9488</c:v>
                </c:pt>
                <c:pt idx="7">
                  <c:v>10747</c:v>
                </c:pt>
              </c:numCache>
            </c:numRef>
          </c:val>
        </c:ser>
        <c:gapWidth val="8"/>
        <c:axId val="76676480"/>
        <c:axId val="76686464"/>
      </c:barChart>
      <c:catAx>
        <c:axId val="76676480"/>
        <c:scaling>
          <c:orientation val="minMax"/>
        </c:scaling>
        <c:axPos val="b"/>
        <c:numFmt formatCode="General" sourceLinked="1"/>
        <c:tickLblPos val="nextTo"/>
        <c:crossAx val="76686464"/>
        <c:crosses val="autoZero"/>
        <c:auto val="1"/>
        <c:lblAlgn val="ctr"/>
        <c:lblOffset val="100"/>
      </c:catAx>
      <c:valAx>
        <c:axId val="76686464"/>
        <c:scaling>
          <c:orientation val="minMax"/>
          <c:max val="11000"/>
          <c:min val="0"/>
        </c:scaling>
        <c:axPos val="l"/>
        <c:numFmt formatCode="General" sourceLinked="1"/>
        <c:tickLblPos val="none"/>
        <c:spPr>
          <a:ln>
            <a:noFill/>
          </a:ln>
        </c:spPr>
        <c:crossAx val="76676480"/>
        <c:crosses val="autoZero"/>
        <c:crossBetween val="between"/>
      </c:valAx>
    </c:plotArea>
    <c:plotVisOnly val="1"/>
  </c:chart>
  <c:txPr>
    <a:bodyPr/>
    <a:lstStyle/>
    <a:p>
      <a:pPr>
        <a:defRPr sz="2000">
          <a:solidFill>
            <a:srgbClr val="002060"/>
          </a:solidFill>
          <a:latin typeface="Tahoma" pitchFamily="34" charset="0"/>
          <a:ea typeface="Tahoma" pitchFamily="34" charset="0"/>
          <a:cs typeface="Tahoma" pitchFamily="34" charset="0"/>
        </a:defRPr>
      </a:pPr>
      <a:endParaRPr lang="en-US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9.4773869346734263E-2"/>
          <c:y val="6.5182245364490715E-2"/>
          <c:w val="0.89182579564490005"/>
          <c:h val="0.78669651172635657"/>
        </c:manualLayout>
      </c:layout>
      <c:barChart>
        <c:barDir val="col"/>
        <c:grouping val="clustered"/>
        <c:ser>
          <c:idx val="0"/>
          <c:order val="0"/>
          <c:tx>
            <c:strRef>
              <c:f>HH!$B$5</c:f>
              <c:strCache>
                <c:ptCount val="1"/>
                <c:pt idx="0">
                  <c:v>Poverty Headcount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dLbls>
            <c:dLblPos val="inEnd"/>
            <c:showVal val="1"/>
          </c:dLbls>
          <c:cat>
            <c:strRef>
              <c:f>HH!$A$6:$A$10</c:f>
              <c:strCache>
                <c:ptCount val="5"/>
                <c:pt idx="0">
                  <c:v>Khangai</c:v>
                </c:pt>
                <c:pt idx="1">
                  <c:v>Eastern</c:v>
                </c:pt>
                <c:pt idx="2">
                  <c:v>Western</c:v>
                </c:pt>
                <c:pt idx="3">
                  <c:v>Central</c:v>
                </c:pt>
                <c:pt idx="4">
                  <c:v>UB</c:v>
                </c:pt>
              </c:strCache>
            </c:strRef>
          </c:cat>
          <c:val>
            <c:numRef>
              <c:f>HH!$B$6:$B$10</c:f>
              <c:numCache>
                <c:formatCode>0.0</c:formatCode>
                <c:ptCount val="5"/>
                <c:pt idx="0">
                  <c:v>38.9</c:v>
                </c:pt>
                <c:pt idx="1">
                  <c:v>34.300000000000004</c:v>
                </c:pt>
                <c:pt idx="2">
                  <c:v>30.2</c:v>
                </c:pt>
                <c:pt idx="3">
                  <c:v>27.2</c:v>
                </c:pt>
                <c:pt idx="4">
                  <c:v>23.5</c:v>
                </c:pt>
              </c:numCache>
            </c:numRef>
          </c:val>
        </c:ser>
        <c:ser>
          <c:idx val="1"/>
          <c:order val="1"/>
          <c:tx>
            <c:strRef>
              <c:f>HH!$C$5</c:f>
              <c:strCache>
                <c:ptCount val="1"/>
                <c:pt idx="0">
                  <c:v>Poverty Gap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dLbls>
            <c:dLbl>
              <c:idx val="0"/>
              <c:layout>
                <c:manualLayout>
                  <c:x val="0"/>
                  <c:y val="0.1064814814814827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0.1123882503192848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0.10727969348659155"/>
                </c:manualLayout>
              </c:layout>
              <c:showVal val="1"/>
            </c:dLbl>
            <c:dLbl>
              <c:idx val="3"/>
              <c:layout>
                <c:manualLayout>
                  <c:x val="0"/>
                  <c:y val="0.10217113665389518"/>
                </c:manualLayout>
              </c:layout>
              <c:showVal val="1"/>
            </c:dLbl>
            <c:dLbl>
              <c:idx val="4"/>
              <c:layout>
                <c:manualLayout>
                  <c:x val="3.7348272642390417E-3"/>
                  <c:y val="8.246415788806169E-2"/>
                </c:manualLayout>
              </c:layout>
              <c:showVal val="1"/>
            </c:dLbl>
            <c:showVal val="1"/>
          </c:dLbls>
          <c:cat>
            <c:strRef>
              <c:f>HH!$A$6:$A$10</c:f>
              <c:strCache>
                <c:ptCount val="5"/>
                <c:pt idx="0">
                  <c:v>Khangai</c:v>
                </c:pt>
                <c:pt idx="1">
                  <c:v>Eastern</c:v>
                </c:pt>
                <c:pt idx="2">
                  <c:v>Western</c:v>
                </c:pt>
                <c:pt idx="3">
                  <c:v>Central</c:v>
                </c:pt>
                <c:pt idx="4">
                  <c:v>UB</c:v>
                </c:pt>
              </c:strCache>
            </c:strRef>
          </c:cat>
          <c:val>
            <c:numRef>
              <c:f>HH!$C$6:$C$10</c:f>
              <c:numCache>
                <c:formatCode>0.0</c:formatCode>
                <c:ptCount val="5"/>
                <c:pt idx="0">
                  <c:v>9.9</c:v>
                </c:pt>
                <c:pt idx="1">
                  <c:v>9.3000000000000007</c:v>
                </c:pt>
                <c:pt idx="2">
                  <c:v>7.9</c:v>
                </c:pt>
                <c:pt idx="3">
                  <c:v>7.1</c:v>
                </c:pt>
                <c:pt idx="4">
                  <c:v>5.9</c:v>
                </c:pt>
              </c:numCache>
            </c:numRef>
          </c:val>
        </c:ser>
        <c:gapWidth val="18"/>
        <c:overlap val="60"/>
        <c:axId val="76736768"/>
        <c:axId val="76755328"/>
      </c:barChart>
      <c:catAx>
        <c:axId val="7673676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%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10441272965879264"/>
              <c:y val="2.4293031919397179E-3"/>
            </c:manualLayout>
          </c:layout>
        </c:title>
        <c:numFmt formatCode="General" sourceLinked="1"/>
        <c:tickLblPos val="nextTo"/>
        <c:spPr>
          <a:ln>
            <a:solidFill>
              <a:srgbClr val="002060"/>
            </a:solidFill>
          </a:ln>
        </c:spPr>
        <c:crossAx val="76755328"/>
        <c:crosses val="autoZero"/>
        <c:auto val="1"/>
        <c:lblAlgn val="ctr"/>
        <c:lblOffset val="100"/>
      </c:catAx>
      <c:valAx>
        <c:axId val="76755328"/>
        <c:scaling>
          <c:orientation val="minMax"/>
          <c:max val="40"/>
          <c:min val="0"/>
        </c:scaling>
        <c:axPos val="l"/>
        <c:numFmt formatCode="0.0" sourceLinked="1"/>
        <c:tickLblPos val="nextTo"/>
        <c:spPr>
          <a:ln>
            <a:solidFill>
              <a:srgbClr val="002060"/>
            </a:solidFill>
          </a:ln>
        </c:spPr>
        <c:txPr>
          <a:bodyPr/>
          <a:lstStyle/>
          <a:p>
            <a:pPr>
              <a:defRPr sz="1800"/>
            </a:pPr>
            <a:endParaRPr lang="en-US"/>
          </a:p>
        </c:txPr>
        <c:crossAx val="76736768"/>
        <c:crosses val="autoZero"/>
        <c:crossBetween val="between"/>
        <c:majorUnit val="10"/>
      </c:valAx>
    </c:plotArea>
    <c:legend>
      <c:legendPos val="t"/>
      <c:layout>
        <c:manualLayout>
          <c:xMode val="edge"/>
          <c:yMode val="edge"/>
          <c:x val="0.6232707450030287"/>
          <c:y val="2.985839471678944E-2"/>
          <c:w val="0.35419152533817883"/>
          <c:h val="0.17842689018711386"/>
        </c:manualLayout>
      </c:layout>
    </c:legend>
    <c:plotVisOnly val="1"/>
  </c:chart>
  <c:spPr>
    <a:ln>
      <a:noFill/>
    </a:ln>
  </c:spPr>
  <c:txPr>
    <a:bodyPr/>
    <a:lstStyle/>
    <a:p>
      <a:pPr>
        <a:defRPr sz="2000">
          <a:solidFill>
            <a:srgbClr val="002060"/>
          </a:solidFill>
          <a:latin typeface="Tahoma" pitchFamily="34" charset="0"/>
          <a:cs typeface="Tahoma" pitchFamily="34" charset="0"/>
        </a:defRPr>
      </a:pPr>
      <a:endParaRPr lang="en-US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1600" b="0"/>
            </a:pPr>
            <a:r>
              <a:rPr lang="en-US" sz="1600" b="0"/>
              <a:t>th.person</a:t>
            </a:r>
            <a:endParaRPr lang="mn-MN" sz="1600" b="0"/>
          </a:p>
        </c:rich>
      </c:tx>
      <c:layout>
        <c:manualLayout>
          <c:xMode val="edge"/>
          <c:yMode val="edge"/>
          <c:x val="2.8321571831822906E-2"/>
          <c:y val="4.7666793666920691E-2"/>
        </c:manualLayout>
      </c:layout>
    </c:title>
    <c:plotArea>
      <c:layout>
        <c:manualLayout>
          <c:layoutTarget val="inner"/>
          <c:xMode val="edge"/>
          <c:yMode val="edge"/>
          <c:x val="0.11421319796954314"/>
          <c:y val="9.6230420794174945E-2"/>
          <c:w val="0.86896998527773706"/>
          <c:h val="0.61012276691220046"/>
        </c:manualLayout>
      </c:layout>
      <c:barChart>
        <c:barDir val="col"/>
        <c:grouping val="clustered"/>
        <c:ser>
          <c:idx val="0"/>
          <c:order val="0"/>
          <c:tx>
            <c:strRef>
              <c:f>Employment!$B$5</c:f>
              <c:strCache>
                <c:ptCount val="1"/>
                <c:pt idx="0">
                  <c:v>Population of working age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tint val="50000"/>
                    <a:satMod val="300000"/>
                  </a:schemeClr>
                </a:gs>
                <a:gs pos="35000">
                  <a:schemeClr val="accent6">
                    <a:tint val="37000"/>
                    <a:satMod val="300000"/>
                  </a:schemeClr>
                </a:gs>
                <a:gs pos="100000">
                  <a:schemeClr val="accent6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cat>
            <c:numRef>
              <c:f>Employment!$A$6:$A$16</c:f>
              <c:numCache>
                <c:formatCode>General</c:formatCode>
                <c:ptCount val="1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</c:numCache>
            </c:numRef>
          </c:cat>
          <c:val>
            <c:numRef>
              <c:f>Employment!$B$6:$B$16</c:f>
              <c:numCache>
                <c:formatCode>General</c:formatCode>
                <c:ptCount val="11"/>
                <c:pt idx="0">
                  <c:v>497.3</c:v>
                </c:pt>
                <c:pt idx="1">
                  <c:v>514.9</c:v>
                </c:pt>
                <c:pt idx="2">
                  <c:v>549.9</c:v>
                </c:pt>
                <c:pt idx="3">
                  <c:v>586.6</c:v>
                </c:pt>
                <c:pt idx="4">
                  <c:v>623.29999999999995</c:v>
                </c:pt>
                <c:pt idx="5">
                  <c:v>643.70000000000005</c:v>
                </c:pt>
                <c:pt idx="6">
                  <c:v>664.5</c:v>
                </c:pt>
                <c:pt idx="7">
                  <c:v>697.8</c:v>
                </c:pt>
                <c:pt idx="8">
                  <c:v>674.5</c:v>
                </c:pt>
                <c:pt idx="9">
                  <c:v>748.4</c:v>
                </c:pt>
                <c:pt idx="10">
                  <c:v>710.3</c:v>
                </c:pt>
              </c:numCache>
            </c:numRef>
          </c:val>
        </c:ser>
        <c:ser>
          <c:idx val="1"/>
          <c:order val="1"/>
          <c:tx>
            <c:strRef>
              <c:f>Employment!$C$5</c:f>
              <c:strCache>
                <c:ptCount val="1"/>
                <c:pt idx="0">
                  <c:v>Employees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cat>
            <c:numRef>
              <c:f>Employment!$A$6:$A$16</c:f>
              <c:numCache>
                <c:formatCode>General</c:formatCode>
                <c:ptCount val="1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</c:numCache>
            </c:numRef>
          </c:cat>
          <c:val>
            <c:numRef>
              <c:f>Employment!$C$6:$C$16</c:f>
              <c:numCache>
                <c:formatCode>General</c:formatCode>
                <c:ptCount val="11"/>
                <c:pt idx="0">
                  <c:v>221.9</c:v>
                </c:pt>
                <c:pt idx="1">
                  <c:v>254.2</c:v>
                </c:pt>
                <c:pt idx="2">
                  <c:v>290.2</c:v>
                </c:pt>
                <c:pt idx="3">
                  <c:v>322.7</c:v>
                </c:pt>
                <c:pt idx="4">
                  <c:v>333.7</c:v>
                </c:pt>
                <c:pt idx="5">
                  <c:v>359.4</c:v>
                </c:pt>
                <c:pt idx="6">
                  <c:v>368.7</c:v>
                </c:pt>
                <c:pt idx="7">
                  <c:v>391.9</c:v>
                </c:pt>
                <c:pt idx="8">
                  <c:v>333.8</c:v>
                </c:pt>
                <c:pt idx="9">
                  <c:v>360.9</c:v>
                </c:pt>
                <c:pt idx="10">
                  <c:v>361.4</c:v>
                </c:pt>
              </c:numCache>
            </c:numRef>
          </c:val>
        </c:ser>
        <c:gapWidth val="20"/>
        <c:overlap val="50"/>
        <c:axId val="76810880"/>
        <c:axId val="76817152"/>
      </c:barChart>
      <c:lineChart>
        <c:grouping val="standard"/>
        <c:ser>
          <c:idx val="2"/>
          <c:order val="2"/>
          <c:tx>
            <c:strRef>
              <c:f>Employment!$D$5</c:f>
              <c:strCache>
                <c:ptCount val="1"/>
                <c:pt idx="0">
                  <c:v>Unemployment rate</c:v>
                </c:pt>
              </c:strCache>
            </c:strRef>
          </c:tx>
          <c:spPr>
            <a:ln w="50800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Employment!$A$6:$A$16</c:f>
              <c:numCache>
                <c:formatCode>General</c:formatCode>
                <c:ptCount val="1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</c:numCache>
            </c:numRef>
          </c:cat>
          <c:val>
            <c:numRef>
              <c:f>Employment!$D$6:$D$16</c:f>
              <c:numCache>
                <c:formatCode>General</c:formatCode>
                <c:ptCount val="11"/>
                <c:pt idx="6" formatCode="0.0">
                  <c:v>14.2</c:v>
                </c:pt>
                <c:pt idx="7" formatCode="0.0">
                  <c:v>10.9</c:v>
                </c:pt>
                <c:pt idx="8" formatCode="0.0">
                  <c:v>14</c:v>
                </c:pt>
                <c:pt idx="9" formatCode="0.0">
                  <c:v>8.7000000000000011</c:v>
                </c:pt>
                <c:pt idx="10">
                  <c:v>5.9</c:v>
                </c:pt>
              </c:numCache>
            </c:numRef>
          </c:val>
          <c:smooth val="1"/>
        </c:ser>
        <c:marker val="1"/>
        <c:axId val="76824576"/>
        <c:axId val="76818688"/>
      </c:lineChart>
      <c:catAx>
        <c:axId val="7681088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>
                    <a:solidFill>
                      <a:srgbClr val="FF0000"/>
                    </a:solidFill>
                  </a:defRPr>
                </a:pPr>
                <a:r>
                  <a:rPr lang="en-US" dirty="0" smtClean="0">
                    <a:solidFill>
                      <a:srgbClr val="FF0000"/>
                    </a:solidFill>
                  </a:rPr>
                  <a:t>%</a:t>
                </a:r>
                <a:endParaRPr lang="en-US" dirty="0">
                  <a:solidFill>
                    <a:srgbClr val="FF0000"/>
                  </a:solidFill>
                </a:endParaRPr>
              </a:p>
            </c:rich>
          </c:tx>
          <c:layout>
            <c:manualLayout>
              <c:xMode val="edge"/>
              <c:yMode val="edge"/>
              <c:x val="0.91399767246075392"/>
              <c:y val="1.6129032258064523E-2"/>
            </c:manualLayout>
          </c:layout>
        </c:title>
        <c:numFmt formatCode="General" sourceLinked="1"/>
        <c:majorTickMark val="none"/>
        <c:tickLblPos val="nextTo"/>
        <c:spPr>
          <a:ln>
            <a:solidFill>
              <a:srgbClr val="002060"/>
            </a:solidFill>
          </a:ln>
        </c:spPr>
        <c:crossAx val="76817152"/>
        <c:crosses val="autoZero"/>
        <c:auto val="1"/>
        <c:lblAlgn val="ctr"/>
        <c:lblOffset val="100"/>
      </c:catAx>
      <c:valAx>
        <c:axId val="76817152"/>
        <c:scaling>
          <c:orientation val="minMax"/>
          <c:max val="750"/>
          <c:min val="0"/>
        </c:scaling>
        <c:axPos val="l"/>
        <c:numFmt formatCode="General" sourceLinked="1"/>
        <c:majorTickMark val="none"/>
        <c:tickLblPos val="nextTo"/>
        <c:spPr>
          <a:ln>
            <a:solidFill>
              <a:srgbClr val="002060"/>
            </a:solidFill>
          </a:ln>
        </c:spPr>
        <c:crossAx val="76810880"/>
        <c:crosses val="autoZero"/>
        <c:crossBetween val="between"/>
        <c:majorUnit val="100"/>
        <c:minorUnit val="20"/>
      </c:valAx>
      <c:valAx>
        <c:axId val="76818688"/>
        <c:scaling>
          <c:orientation val="minMax"/>
        </c:scaling>
        <c:axPos val="r"/>
        <c:numFmt formatCode="General" sourceLinked="1"/>
        <c:tickLblPos val="nextTo"/>
        <c:txPr>
          <a:bodyPr/>
          <a:lstStyle/>
          <a:p>
            <a:pPr>
              <a:defRPr>
                <a:solidFill>
                  <a:srgbClr val="FF0000"/>
                </a:solidFill>
              </a:defRPr>
            </a:pPr>
            <a:endParaRPr lang="en-US"/>
          </a:p>
        </c:txPr>
        <c:crossAx val="76824576"/>
        <c:crosses val="max"/>
        <c:crossBetween val="between"/>
      </c:valAx>
      <c:catAx>
        <c:axId val="76824576"/>
        <c:scaling>
          <c:orientation val="minMax"/>
        </c:scaling>
        <c:delete val="1"/>
        <c:axPos val="b"/>
        <c:numFmt formatCode="General" sourceLinked="1"/>
        <c:tickLblPos val="none"/>
        <c:crossAx val="76818688"/>
        <c:crosses val="autoZero"/>
        <c:auto val="1"/>
        <c:lblAlgn val="ctr"/>
        <c:lblOffset val="100"/>
      </c:catAx>
    </c:plotArea>
    <c:legend>
      <c:legendPos val="b"/>
      <c:layout>
        <c:manualLayout>
          <c:xMode val="edge"/>
          <c:yMode val="edge"/>
          <c:x val="3.0260340779996661E-2"/>
          <c:y val="0.83811058501408253"/>
          <c:w val="0.94552583556842806"/>
          <c:h val="0.14517395605923095"/>
        </c:manualLayout>
      </c:layout>
    </c:legend>
    <c:plotVisOnly val="1"/>
    <c:dispBlanksAs val="gap"/>
  </c:chart>
  <c:spPr>
    <a:ln>
      <a:noFill/>
    </a:ln>
  </c:spPr>
  <c:txPr>
    <a:bodyPr/>
    <a:lstStyle/>
    <a:p>
      <a:pPr>
        <a:defRPr sz="1800">
          <a:solidFill>
            <a:srgbClr val="002060"/>
          </a:solidFill>
          <a:latin typeface="Tahoma" pitchFamily="34" charset="0"/>
          <a:cs typeface="Tahoma" pitchFamily="34" charset="0"/>
        </a:defRPr>
      </a:pPr>
      <a:endParaRPr lang="en-US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8.4993559832798674E-2"/>
          <c:y val="6.6622727583058011E-2"/>
          <c:w val="0.89803113152522607"/>
          <c:h val="0.79398528003874569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2008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cat>
            <c:strRef>
              <c:f>Sheet1!$A$2:$A$6</c:f>
              <c:strCache>
                <c:ptCount val="5"/>
                <c:pt idx="0">
                  <c:v>Western</c:v>
                </c:pt>
                <c:pt idx="1">
                  <c:v>Khangai</c:v>
                </c:pt>
                <c:pt idx="2">
                  <c:v>Central</c:v>
                </c:pt>
                <c:pt idx="3">
                  <c:v>Eastern</c:v>
                </c:pt>
                <c:pt idx="4">
                  <c:v>UB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164.4</c:v>
                </c:pt>
                <c:pt idx="1">
                  <c:v>249.4</c:v>
                </c:pt>
                <c:pt idx="2">
                  <c:v>185.5</c:v>
                </c:pt>
                <c:pt idx="3">
                  <c:v>74</c:v>
                </c:pt>
                <c:pt idx="4">
                  <c:v>398.2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2009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2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cat>
            <c:strRef>
              <c:f>Sheet1!$A$2:$A$6</c:f>
              <c:strCache>
                <c:ptCount val="5"/>
                <c:pt idx="0">
                  <c:v>Western</c:v>
                </c:pt>
                <c:pt idx="1">
                  <c:v>Khangai</c:v>
                </c:pt>
                <c:pt idx="2">
                  <c:v>Central</c:v>
                </c:pt>
                <c:pt idx="3">
                  <c:v>Eastern</c:v>
                </c:pt>
                <c:pt idx="4">
                  <c:v>UB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188.6</c:v>
                </c:pt>
                <c:pt idx="1">
                  <c:v>268.8</c:v>
                </c:pt>
                <c:pt idx="2">
                  <c:v>215.6</c:v>
                </c:pt>
                <c:pt idx="3">
                  <c:v>76.900000000000006</c:v>
                </c:pt>
                <c:pt idx="4">
                  <c:v>388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3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cat>
            <c:strRef>
              <c:f>Sheet1!$A$2:$A$6</c:f>
              <c:strCache>
                <c:ptCount val="5"/>
                <c:pt idx="0">
                  <c:v>Western</c:v>
                </c:pt>
                <c:pt idx="1">
                  <c:v>Khangai</c:v>
                </c:pt>
                <c:pt idx="2">
                  <c:v>Central</c:v>
                </c:pt>
                <c:pt idx="3">
                  <c:v>Eastern</c:v>
                </c:pt>
                <c:pt idx="4">
                  <c:v>UB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187.9</c:v>
                </c:pt>
                <c:pt idx="1">
                  <c:v>268.3</c:v>
                </c:pt>
                <c:pt idx="2">
                  <c:v>215.4</c:v>
                </c:pt>
                <c:pt idx="3">
                  <c:v>80.400000000000006</c:v>
                </c:pt>
                <c:pt idx="4">
                  <c:v>395.1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2011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dLbls>
            <c:dLblPos val="inEnd"/>
            <c:showVal val="1"/>
          </c:dLbls>
          <c:cat>
            <c:strRef>
              <c:f>Sheet1!$A$2:$A$6</c:f>
              <c:strCache>
                <c:ptCount val="5"/>
                <c:pt idx="0">
                  <c:v>Western</c:v>
                </c:pt>
                <c:pt idx="1">
                  <c:v>Khangai</c:v>
                </c:pt>
                <c:pt idx="2">
                  <c:v>Central</c:v>
                </c:pt>
                <c:pt idx="3">
                  <c:v>Eastern</c:v>
                </c:pt>
                <c:pt idx="4">
                  <c:v>UB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188.2</c:v>
                </c:pt>
                <c:pt idx="1">
                  <c:v>253.4</c:v>
                </c:pt>
                <c:pt idx="2">
                  <c:v>214.1</c:v>
                </c:pt>
                <c:pt idx="3">
                  <c:v>86.2</c:v>
                </c:pt>
                <c:pt idx="4">
                  <c:v>382.8</c:v>
                </c:pt>
              </c:numCache>
            </c:numRef>
          </c:val>
        </c:ser>
        <c:gapWidth val="11"/>
        <c:overlap val="61"/>
        <c:axId val="85865216"/>
        <c:axId val="85867136"/>
      </c:barChart>
      <c:catAx>
        <c:axId val="8586521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b="0"/>
                </a:pPr>
                <a:r>
                  <a:rPr lang="en-US" b="0" dirty="0" err="1" smtClean="0"/>
                  <a:t>Thous.persons</a:t>
                </a:r>
                <a:endParaRPr lang="en-US" b="0" dirty="0"/>
              </a:p>
            </c:rich>
          </c:tx>
          <c:layout>
            <c:manualLayout>
              <c:xMode val="edge"/>
              <c:yMode val="edge"/>
              <c:x val="9.1709682123067987E-2"/>
              <c:y val="3.3524590163934428E-2"/>
            </c:manualLayout>
          </c:layout>
        </c:title>
        <c:tickLblPos val="nextTo"/>
        <c:crossAx val="85867136"/>
        <c:crosses val="autoZero"/>
        <c:auto val="1"/>
        <c:lblAlgn val="ctr"/>
        <c:lblOffset val="100"/>
      </c:catAx>
      <c:valAx>
        <c:axId val="85867136"/>
        <c:scaling>
          <c:orientation val="minMax"/>
          <c:max val="400"/>
          <c:min val="0"/>
        </c:scaling>
        <c:axPos val="l"/>
        <c:numFmt formatCode="General" sourceLinked="1"/>
        <c:tickLblPos val="nextTo"/>
        <c:crossAx val="8586521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9775213862156117"/>
          <c:y val="1.6393442622950821E-2"/>
          <c:w val="0.22147103139885288"/>
          <c:h val="0.16260272793769628"/>
        </c:manualLayout>
      </c:layout>
    </c:legend>
    <c:plotVisOnly val="1"/>
  </c:chart>
  <c:txPr>
    <a:bodyPr/>
    <a:lstStyle/>
    <a:p>
      <a:pPr>
        <a:defRPr sz="1800">
          <a:solidFill>
            <a:srgbClr val="002060"/>
          </a:solidFill>
          <a:latin typeface="Tahoma" pitchFamily="34" charset="0"/>
          <a:ea typeface="Tahoma" pitchFamily="34" charset="0"/>
          <a:cs typeface="Tahoma" pitchFamily="34" charset="0"/>
        </a:defRPr>
      </a:pPr>
      <a:endParaRPr lang="en-US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2105853513593816"/>
          <c:y val="8.1660104986876703E-2"/>
          <c:w val="0.8616458673797861"/>
          <c:h val="0.78501121835577048"/>
        </c:manualLayout>
      </c:layout>
      <c:barChart>
        <c:barDir val="col"/>
        <c:grouping val="clustered"/>
        <c:ser>
          <c:idx val="0"/>
          <c:order val="0"/>
          <c:tx>
            <c:strRef>
              <c:f>Sheet2!$A$3</c:f>
              <c:strCache>
                <c:ptCount val="1"/>
                <c:pt idx="0">
                  <c:v>non active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cat>
            <c:numRef>
              <c:f>Sheet2!$B$2:$I$2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Sheet2!$B$3:$I$3</c:f>
              <c:numCache>
                <c:formatCode>General</c:formatCode>
                <c:ptCount val="8"/>
                <c:pt idx="0">
                  <c:v>5411</c:v>
                </c:pt>
                <c:pt idx="1">
                  <c:v>12418</c:v>
                </c:pt>
                <c:pt idx="2">
                  <c:v>13991</c:v>
                </c:pt>
                <c:pt idx="3">
                  <c:v>19143</c:v>
                </c:pt>
                <c:pt idx="4">
                  <c:v>19408</c:v>
                </c:pt>
                <c:pt idx="5">
                  <c:v>22337</c:v>
                </c:pt>
                <c:pt idx="6">
                  <c:v>26776</c:v>
                </c:pt>
                <c:pt idx="7">
                  <c:v>16329</c:v>
                </c:pt>
              </c:numCache>
            </c:numRef>
          </c:val>
        </c:ser>
        <c:ser>
          <c:idx val="1"/>
          <c:order val="1"/>
          <c:tx>
            <c:strRef>
              <c:f>Sheet2!$A$4</c:f>
              <c:strCache>
                <c:ptCount val="1"/>
                <c:pt idx="0">
                  <c:v>active establishments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dLbls>
            <c:showVal val="1"/>
          </c:dLbls>
          <c:cat>
            <c:numRef>
              <c:f>Sheet2!$B$2:$I$2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Sheet2!$B$4:$I$4</c:f>
              <c:numCache>
                <c:formatCode>General</c:formatCode>
                <c:ptCount val="8"/>
                <c:pt idx="0">
                  <c:v>15522</c:v>
                </c:pt>
                <c:pt idx="1">
                  <c:v>12664</c:v>
                </c:pt>
                <c:pt idx="2">
                  <c:v>18888</c:v>
                </c:pt>
                <c:pt idx="3">
                  <c:v>19199</c:v>
                </c:pt>
                <c:pt idx="4">
                  <c:v>23580</c:v>
                </c:pt>
                <c:pt idx="5">
                  <c:v>23024</c:v>
                </c:pt>
                <c:pt idx="6">
                  <c:v>26851</c:v>
                </c:pt>
                <c:pt idx="7">
                  <c:v>30866</c:v>
                </c:pt>
              </c:numCache>
            </c:numRef>
          </c:val>
        </c:ser>
        <c:gapWidth val="29"/>
        <c:overlap val="56"/>
        <c:axId val="76858496"/>
        <c:axId val="76860032"/>
      </c:barChart>
      <c:catAx>
        <c:axId val="76858496"/>
        <c:scaling>
          <c:orientation val="minMax"/>
        </c:scaling>
        <c:axPos val="b"/>
        <c:numFmt formatCode="General" sourceLinked="1"/>
        <c:tickLblPos val="nextTo"/>
        <c:crossAx val="76860032"/>
        <c:crosses val="autoZero"/>
        <c:auto val="1"/>
        <c:lblAlgn val="ctr"/>
        <c:lblOffset val="100"/>
      </c:catAx>
      <c:valAx>
        <c:axId val="76860032"/>
        <c:scaling>
          <c:orientation val="minMax"/>
        </c:scaling>
        <c:axPos val="l"/>
        <c:numFmt formatCode="General" sourceLinked="1"/>
        <c:tickLblPos val="nextTo"/>
        <c:crossAx val="7685849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5045387015302342"/>
          <c:y val="1.6129032258064523E-2"/>
          <c:w val="0.43494131629772692"/>
          <c:h val="0.15998010329353993"/>
        </c:manualLayout>
      </c:layout>
      <c:txPr>
        <a:bodyPr/>
        <a:lstStyle/>
        <a:p>
          <a:pPr>
            <a:defRPr sz="2000"/>
          </a:pPr>
          <a:endParaRPr lang="en-US"/>
        </a:p>
      </c:txPr>
    </c:legend>
    <c:plotVisOnly val="1"/>
  </c:chart>
  <c:txPr>
    <a:bodyPr/>
    <a:lstStyle/>
    <a:p>
      <a:pPr>
        <a:defRPr sz="1800">
          <a:solidFill>
            <a:srgbClr val="002060"/>
          </a:solidFill>
          <a:latin typeface="Tahoma" pitchFamily="34" charset="0"/>
          <a:ea typeface="Tahoma" pitchFamily="34" charset="0"/>
          <a:cs typeface="Tahoma" pitchFamily="34" charset="0"/>
        </a:defRPr>
      </a:pPr>
      <a:endParaRPr lang="en-US"/>
    </a:p>
  </c:txPr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59428230079730515"/>
          <c:y val="0"/>
          <c:w val="0.36421012231961591"/>
          <c:h val="0.99997256024815051"/>
        </c:manualLayout>
      </c:layout>
      <c:barChart>
        <c:barDir val="bar"/>
        <c:grouping val="clustered"/>
        <c:ser>
          <c:idx val="0"/>
          <c:order val="0"/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dLbls>
            <c:dLbl>
              <c:idx val="14"/>
              <c:layout>
                <c:manualLayout>
                  <c:x val="-6.2893081761006331E-2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1600">
                    <a:solidFill>
                      <a:srgbClr val="002060"/>
                    </a:solidFill>
                  </a:defRPr>
                </a:pPr>
                <a:endParaRPr lang="en-US"/>
              </a:p>
            </c:txPr>
            <c:showVal val="1"/>
          </c:dLbls>
          <c:cat>
            <c:strRef>
              <c:f>Sheet7!$A$3:$A$17</c:f>
              <c:strCache>
                <c:ptCount val="15"/>
                <c:pt idx="0">
                  <c:v>other</c:v>
                </c:pt>
                <c:pt idx="1">
                  <c:v>Electricity, gas, water supply</c:v>
                </c:pt>
                <c:pt idx="2">
                  <c:v>Mining and quarrying</c:v>
                </c:pt>
                <c:pt idx="3">
                  <c:v>Public administration, defence, compulsory social security</c:v>
                </c:pt>
                <c:pt idx="4">
                  <c:v>Agriculture, foresty</c:v>
                </c:pt>
                <c:pt idx="5">
                  <c:v>Financial services</c:v>
                </c:pt>
                <c:pt idx="6">
                  <c:v>Health, social work</c:v>
                </c:pt>
                <c:pt idx="7">
                  <c:v>Hotels, restaurants</c:v>
                </c:pt>
                <c:pt idx="8">
                  <c:v>Education</c:v>
                </c:pt>
                <c:pt idx="9">
                  <c:v>transport, storage, communications</c:v>
                </c:pt>
                <c:pt idx="10">
                  <c:v>Constraction</c:v>
                </c:pt>
                <c:pt idx="11">
                  <c:v>Manufacturing</c:v>
                </c:pt>
                <c:pt idx="12">
                  <c:v>other community, social and personal services</c:v>
                </c:pt>
                <c:pt idx="13">
                  <c:v>Real estate, renting, other bussiness</c:v>
                </c:pt>
                <c:pt idx="14">
                  <c:v>Wholesale, retail trade</c:v>
                </c:pt>
              </c:strCache>
            </c:strRef>
          </c:cat>
          <c:val>
            <c:numRef>
              <c:f>Sheet7!$B$3:$B$17</c:f>
              <c:numCache>
                <c:formatCode>General</c:formatCode>
                <c:ptCount val="15"/>
                <c:pt idx="0">
                  <c:v>14</c:v>
                </c:pt>
                <c:pt idx="1">
                  <c:v>61</c:v>
                </c:pt>
                <c:pt idx="2">
                  <c:v>263</c:v>
                </c:pt>
                <c:pt idx="3">
                  <c:v>274</c:v>
                </c:pt>
                <c:pt idx="4">
                  <c:v>597</c:v>
                </c:pt>
                <c:pt idx="5">
                  <c:v>949</c:v>
                </c:pt>
                <c:pt idx="6">
                  <c:v>1006</c:v>
                </c:pt>
                <c:pt idx="7">
                  <c:v>1145</c:v>
                </c:pt>
                <c:pt idx="8">
                  <c:v>1363</c:v>
                </c:pt>
                <c:pt idx="9">
                  <c:v>1519</c:v>
                </c:pt>
                <c:pt idx="10">
                  <c:v>2260</c:v>
                </c:pt>
                <c:pt idx="11">
                  <c:v>2707</c:v>
                </c:pt>
                <c:pt idx="12">
                  <c:v>2963</c:v>
                </c:pt>
                <c:pt idx="13">
                  <c:v>4239</c:v>
                </c:pt>
                <c:pt idx="14">
                  <c:v>11506</c:v>
                </c:pt>
              </c:numCache>
            </c:numRef>
          </c:val>
        </c:ser>
        <c:gapWidth val="21"/>
        <c:axId val="77011584"/>
        <c:axId val="77025664"/>
      </c:barChart>
      <c:catAx>
        <c:axId val="77011584"/>
        <c:scaling>
          <c:orientation val="minMax"/>
        </c:scaling>
        <c:axPos val="l"/>
        <c:tickLblPos val="nextTo"/>
        <c:txPr>
          <a:bodyPr/>
          <a:lstStyle/>
          <a:p>
            <a:pPr>
              <a:defRPr sz="1400">
                <a:solidFill>
                  <a:srgbClr val="002060"/>
                </a:solidFill>
              </a:defRPr>
            </a:pPr>
            <a:endParaRPr lang="en-US"/>
          </a:p>
        </c:txPr>
        <c:crossAx val="77025664"/>
        <c:crosses val="autoZero"/>
        <c:auto val="1"/>
        <c:lblAlgn val="ctr"/>
        <c:lblOffset val="100"/>
      </c:catAx>
      <c:valAx>
        <c:axId val="77025664"/>
        <c:scaling>
          <c:orientation val="minMax"/>
          <c:max val="12000"/>
          <c:min val="0"/>
        </c:scaling>
        <c:axPos val="b"/>
        <c:numFmt formatCode="General" sourceLinked="1"/>
        <c:tickLblPos val="none"/>
        <c:spPr>
          <a:ln>
            <a:noFill/>
          </a:ln>
        </c:spPr>
        <c:txPr>
          <a:bodyPr/>
          <a:lstStyle/>
          <a:p>
            <a:pPr>
              <a:defRPr sz="1400">
                <a:solidFill>
                  <a:srgbClr val="002060"/>
                </a:solidFill>
              </a:defRPr>
            </a:pPr>
            <a:endParaRPr lang="en-US"/>
          </a:p>
        </c:txPr>
        <c:crossAx val="77011584"/>
        <c:crosses val="autoZero"/>
        <c:crossBetween val="between"/>
      </c:valAx>
    </c:plotArea>
    <c:plotVisOnly val="1"/>
  </c:chart>
  <c:txPr>
    <a:bodyPr/>
    <a:lstStyle/>
    <a:p>
      <a:pPr>
        <a:defRPr sz="1800">
          <a:latin typeface="Tahoma" pitchFamily="34" charset="0"/>
          <a:ea typeface="Tahoma" pitchFamily="34" charset="0"/>
          <a:cs typeface="Tahoma" pitchFamily="34" charset="0"/>
        </a:defRPr>
      </a:pPr>
      <a:endParaRPr lang="en-US"/>
    </a:p>
  </c:txPr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0523760852008886"/>
          <c:y val="0.10927083333333336"/>
          <c:w val="0.8023452957803352"/>
          <c:h val="0.78543266076115448"/>
        </c:manualLayout>
      </c:layout>
      <c:barChart>
        <c:barDir val="col"/>
        <c:grouping val="clustered"/>
        <c:ser>
          <c:idx val="0"/>
          <c:order val="0"/>
          <c:tx>
            <c:strRef>
              <c:f>Sheet2!$A$27</c:f>
              <c:strCache>
                <c:ptCount val="1"/>
                <c:pt idx="0">
                  <c:v>value added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dLbls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dLblPos val="inBase"/>
            <c:showVal val="1"/>
          </c:dLbls>
          <c:cat>
            <c:numRef>
              <c:f>Sheet2!$B$26:$I$26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Sheet2!$B$27:$I$27</c:f>
              <c:numCache>
                <c:formatCode>General</c:formatCode>
                <c:ptCount val="8"/>
                <c:pt idx="0">
                  <c:v>1028.5</c:v>
                </c:pt>
                <c:pt idx="1">
                  <c:v>1762</c:v>
                </c:pt>
                <c:pt idx="2">
                  <c:v>2173.4</c:v>
                </c:pt>
                <c:pt idx="3">
                  <c:v>2535.8000000000002</c:v>
                </c:pt>
                <c:pt idx="4">
                  <c:v>3595</c:v>
                </c:pt>
                <c:pt idx="5">
                  <c:v>3913.9</c:v>
                </c:pt>
                <c:pt idx="6">
                  <c:v>5225.9000000000005</c:v>
                </c:pt>
                <c:pt idx="7">
                  <c:v>6991.3</c:v>
                </c:pt>
              </c:numCache>
            </c:numRef>
          </c:val>
        </c:ser>
        <c:gapWidth val="11"/>
        <c:axId val="77125888"/>
        <c:axId val="76939648"/>
      </c:barChart>
      <c:lineChart>
        <c:grouping val="standard"/>
        <c:ser>
          <c:idx val="1"/>
          <c:order val="1"/>
          <c:tx>
            <c:strRef>
              <c:f>Sheet2!$A$28</c:f>
              <c:strCache>
                <c:ptCount val="1"/>
                <c:pt idx="0">
                  <c:v>value added per person</c:v>
                </c:pt>
              </c:strCache>
            </c:strRef>
          </c:tx>
          <c:spPr>
            <a:ln w="50800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Sheet2!$B$26:$I$26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Sheet2!$B$28:$I$28</c:f>
              <c:numCache>
                <c:formatCode>General</c:formatCode>
                <c:ptCount val="8"/>
                <c:pt idx="0">
                  <c:v>1129</c:v>
                </c:pt>
                <c:pt idx="1">
                  <c:v>1860.8</c:v>
                </c:pt>
                <c:pt idx="2">
                  <c:v>2218.3000000000002</c:v>
                </c:pt>
                <c:pt idx="3">
                  <c:v>2503.9</c:v>
                </c:pt>
                <c:pt idx="4">
                  <c:v>3419.2</c:v>
                </c:pt>
                <c:pt idx="5">
                  <c:v>3584.1</c:v>
                </c:pt>
                <c:pt idx="6">
                  <c:v>4616.9000000000005</c:v>
                </c:pt>
                <c:pt idx="7">
                  <c:v>5523.3</c:v>
                </c:pt>
              </c:numCache>
            </c:numRef>
          </c:val>
          <c:smooth val="1"/>
        </c:ser>
        <c:marker val="1"/>
        <c:axId val="76942720"/>
        <c:axId val="76941184"/>
      </c:lineChart>
      <c:catAx>
        <c:axId val="7712588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err="1" smtClean="0"/>
                  <a:t>bln.tog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7.5945512820512817E-2"/>
              <c:y val="1.6587301587301595E-2"/>
            </c:manualLayout>
          </c:layout>
        </c:title>
        <c:numFmt formatCode="General" sourceLinked="1"/>
        <c:tickLblPos val="nextTo"/>
        <c:crossAx val="76939648"/>
        <c:crosses val="autoZero"/>
        <c:auto val="1"/>
        <c:lblAlgn val="ctr"/>
        <c:lblOffset val="100"/>
      </c:catAx>
      <c:valAx>
        <c:axId val="76939648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>
                <a:solidFill>
                  <a:srgbClr val="002060"/>
                </a:solidFill>
              </a:defRPr>
            </a:pPr>
            <a:endParaRPr lang="en-US"/>
          </a:p>
        </c:txPr>
        <c:crossAx val="77125888"/>
        <c:crosses val="autoZero"/>
        <c:crossBetween val="between"/>
      </c:valAx>
      <c:valAx>
        <c:axId val="76941184"/>
        <c:scaling>
          <c:orientation val="minMax"/>
        </c:scaling>
        <c:axPos val="r"/>
        <c:numFmt formatCode="General" sourceLinked="1"/>
        <c:tickLblPos val="nextTo"/>
        <c:txPr>
          <a:bodyPr/>
          <a:lstStyle/>
          <a:p>
            <a:pPr>
              <a:defRPr>
                <a:solidFill>
                  <a:srgbClr val="FF0000"/>
                </a:solidFill>
              </a:defRPr>
            </a:pPr>
            <a:endParaRPr lang="en-US"/>
          </a:p>
        </c:txPr>
        <c:crossAx val="76942720"/>
        <c:crosses val="max"/>
        <c:crossBetween val="between"/>
      </c:valAx>
      <c:catAx>
        <c:axId val="76942720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>
                    <a:solidFill>
                      <a:srgbClr val="FF0000"/>
                    </a:solidFill>
                  </a:defRPr>
                </a:pPr>
                <a:r>
                  <a:rPr lang="en-US" dirty="0" err="1" smtClean="0">
                    <a:solidFill>
                      <a:srgbClr val="FF0000"/>
                    </a:solidFill>
                  </a:rPr>
                  <a:t>Thous.tog</a:t>
                </a:r>
                <a:endParaRPr lang="en-US" dirty="0">
                  <a:solidFill>
                    <a:srgbClr val="FF0000"/>
                  </a:solidFill>
                </a:endParaRPr>
              </a:p>
            </c:rich>
          </c:tx>
          <c:layout>
            <c:manualLayout>
              <c:xMode val="edge"/>
              <c:yMode val="edge"/>
              <c:x val="0.81633012820512818"/>
              <c:y val="1.6587301587301595E-2"/>
            </c:manualLayout>
          </c:layout>
        </c:title>
        <c:numFmt formatCode="General" sourceLinked="1"/>
        <c:tickLblPos val="none"/>
        <c:crossAx val="76941184"/>
        <c:crosses val="autoZero"/>
        <c:auto val="1"/>
        <c:lblAlgn val="ctr"/>
        <c:lblOffset val="100"/>
      </c:catAx>
    </c:plotArea>
    <c:legend>
      <c:legendPos val="t"/>
      <c:legendEntry>
        <c:idx val="1"/>
        <c:txPr>
          <a:bodyPr/>
          <a:lstStyle/>
          <a:p>
            <a:pPr>
              <a:defRPr sz="2000">
                <a:solidFill>
                  <a:srgbClr val="FF0000"/>
                </a:solidFill>
              </a:defRPr>
            </a:pPr>
            <a:endParaRPr lang="en-US"/>
          </a:p>
        </c:txPr>
      </c:legendEntry>
      <c:layout>
        <c:manualLayout>
          <c:xMode val="edge"/>
          <c:yMode val="edge"/>
          <c:x val="0.25822165859075291"/>
          <c:y val="4.4774852362204701E-2"/>
          <c:w val="0.43560070321398525"/>
          <c:h val="0.14488866311065957"/>
        </c:manualLayout>
      </c:layout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</c:chart>
  <c:txPr>
    <a:bodyPr/>
    <a:lstStyle/>
    <a:p>
      <a:pPr>
        <a:defRPr sz="1800">
          <a:solidFill>
            <a:srgbClr val="002060"/>
          </a:solidFill>
          <a:latin typeface="Tahoma" pitchFamily="34" charset="0"/>
          <a:ea typeface="Tahoma" pitchFamily="34" charset="0"/>
          <a:cs typeface="Tahoma" pitchFamily="34" charset="0"/>
        </a:defRPr>
      </a:pPr>
      <a:endParaRPr lang="en-US"/>
    </a:p>
  </c:txPr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barChart>
        <c:barDir val="bar"/>
        <c:grouping val="clustered"/>
        <c:ser>
          <c:idx val="0"/>
          <c:order val="0"/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/>
          </c:spPr>
          <c:dLbls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63%</a:t>
                    </a:r>
                    <a:endParaRPr lang="en-US"/>
                  </a:p>
                </c:rich>
              </c:tx>
              <c:dLblPos val="inEnd"/>
              <c:showVal val="1"/>
            </c:dLbl>
            <c:dLblPos val="inEnd"/>
            <c:showVal val="1"/>
          </c:dLbls>
          <c:cat>
            <c:strRef>
              <c:f>Sheet8!$A$1:$A$11</c:f>
              <c:strCache>
                <c:ptCount val="11"/>
                <c:pt idx="0">
                  <c:v>population</c:v>
                </c:pt>
                <c:pt idx="1">
                  <c:v>trade and servises</c:v>
                </c:pt>
                <c:pt idx="2">
                  <c:v>physicans</c:v>
                </c:pt>
                <c:pt idx="3">
                  <c:v>GDP</c:v>
                </c:pt>
                <c:pt idx="4">
                  <c:v>venicles</c:v>
                </c:pt>
                <c:pt idx="5">
                  <c:v>establishment</c:v>
                </c:pt>
                <c:pt idx="6">
                  <c:v>constraction</c:v>
                </c:pt>
                <c:pt idx="7">
                  <c:v>loans</c:v>
                </c:pt>
                <c:pt idx="8">
                  <c:v>outstanding individual deposits</c:v>
                </c:pt>
                <c:pt idx="9">
                  <c:v>universities, institutes</c:v>
                </c:pt>
                <c:pt idx="10">
                  <c:v>students</c:v>
                </c:pt>
              </c:strCache>
            </c:strRef>
          </c:cat>
          <c:val>
            <c:numRef>
              <c:f>Sheet8!$B$1:$B$11</c:f>
              <c:numCache>
                <c:formatCode>General</c:formatCode>
                <c:ptCount val="11"/>
                <c:pt idx="0">
                  <c:v>45</c:v>
                </c:pt>
                <c:pt idx="1">
                  <c:v>51</c:v>
                </c:pt>
                <c:pt idx="2">
                  <c:v>61</c:v>
                </c:pt>
                <c:pt idx="3">
                  <c:v>63</c:v>
                </c:pt>
                <c:pt idx="4">
                  <c:v>64</c:v>
                </c:pt>
                <c:pt idx="5">
                  <c:v>66</c:v>
                </c:pt>
                <c:pt idx="6">
                  <c:v>67</c:v>
                </c:pt>
                <c:pt idx="7">
                  <c:v>80</c:v>
                </c:pt>
                <c:pt idx="8">
                  <c:v>83</c:v>
                </c:pt>
                <c:pt idx="9">
                  <c:v>89</c:v>
                </c:pt>
                <c:pt idx="10">
                  <c:v>95</c:v>
                </c:pt>
              </c:numCache>
            </c:numRef>
          </c:val>
        </c:ser>
        <c:gapWidth val="13"/>
        <c:axId val="76984704"/>
        <c:axId val="76986240"/>
      </c:barChart>
      <c:catAx>
        <c:axId val="76984704"/>
        <c:scaling>
          <c:orientation val="minMax"/>
        </c:scaling>
        <c:axPos val="l"/>
        <c:tickLblPos val="nextTo"/>
        <c:crossAx val="76986240"/>
        <c:crosses val="autoZero"/>
        <c:auto val="1"/>
        <c:lblAlgn val="ctr"/>
        <c:lblOffset val="100"/>
      </c:catAx>
      <c:valAx>
        <c:axId val="76986240"/>
        <c:scaling>
          <c:orientation val="minMax"/>
        </c:scaling>
        <c:axPos val="b"/>
        <c:numFmt formatCode="General" sourceLinked="1"/>
        <c:tickLblPos val="none"/>
        <c:spPr>
          <a:ln>
            <a:noFill/>
          </a:ln>
        </c:spPr>
        <c:crossAx val="76984704"/>
        <c:crosses val="autoZero"/>
        <c:crossBetween val="between"/>
      </c:valAx>
    </c:plotArea>
    <c:plotVisOnly val="1"/>
  </c:chart>
  <c:txPr>
    <a:bodyPr/>
    <a:lstStyle/>
    <a:p>
      <a:pPr>
        <a:defRPr sz="2000">
          <a:solidFill>
            <a:srgbClr val="002060"/>
          </a:solidFill>
          <a:latin typeface="Tahoma" pitchFamily="34" charset="0"/>
          <a:ea typeface="Tahoma" pitchFamily="34" charset="0"/>
          <a:cs typeface="Tahoma" pitchFamily="34" charset="0"/>
        </a:defRPr>
      </a:pPr>
      <a:endParaRPr lang="en-US"/>
    </a:p>
  </c:txPr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1966885389326334"/>
          <c:y val="3.0948717948717952E-2"/>
          <c:w val="0.86844225721784762"/>
          <c:h val="0.84371794871794825"/>
        </c:manualLayout>
      </c:layout>
      <c:barChart>
        <c:barDir val="col"/>
        <c:grouping val="clustered"/>
        <c:ser>
          <c:idx val="3"/>
          <c:order val="3"/>
          <c:tx>
            <c:strRef>
              <c:f>AY!$J$4</c:f>
              <c:strCache>
                <c:ptCount val="1"/>
                <c:pt idx="0">
                  <c:v>2011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cat>
            <c:numRef>
              <c:f>AY!$F$5:$F$16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AY!$J$5:$J$16</c:f>
              <c:numCache>
                <c:formatCode>0.0</c:formatCode>
                <c:ptCount val="12"/>
                <c:pt idx="0">
                  <c:v>136.6121124</c:v>
                </c:pt>
                <c:pt idx="1">
                  <c:v>132.8766444</c:v>
                </c:pt>
                <c:pt idx="2">
                  <c:v>192.72152880000004</c:v>
                </c:pt>
                <c:pt idx="3">
                  <c:v>217.60909930000003</c:v>
                </c:pt>
                <c:pt idx="4">
                  <c:v>217.36920190000001</c:v>
                </c:pt>
                <c:pt idx="5">
                  <c:v>252.1504249000001</c:v>
                </c:pt>
                <c:pt idx="6">
                  <c:v>182.17089069999992</c:v>
                </c:pt>
                <c:pt idx="7">
                  <c:v>316.35685669999998</c:v>
                </c:pt>
                <c:pt idx="8">
                  <c:v>337.43618789999977</c:v>
                </c:pt>
                <c:pt idx="9">
                  <c:v>318.28751679999976</c:v>
                </c:pt>
                <c:pt idx="10">
                  <c:v>376.26834280000003</c:v>
                </c:pt>
                <c:pt idx="11">
                  <c:v>244.48745160000001</c:v>
                </c:pt>
              </c:numCache>
            </c:numRef>
          </c:val>
        </c:ser>
        <c:gapWidth val="11"/>
        <c:axId val="77110656"/>
        <c:axId val="77149696"/>
      </c:barChart>
      <c:lineChart>
        <c:grouping val="standard"/>
        <c:ser>
          <c:idx val="0"/>
          <c:order val="0"/>
          <c:tx>
            <c:strRef>
              <c:f>AY!$G$4</c:f>
              <c:strCache>
                <c:ptCount val="1"/>
                <c:pt idx="0">
                  <c:v>2008</c:v>
                </c:pt>
              </c:strCache>
            </c:strRef>
          </c:tx>
          <c:spPr>
            <a:ln w="47625">
              <a:solidFill>
                <a:srgbClr val="002060"/>
              </a:solidFill>
              <a:prstDash val="sysDash"/>
            </a:ln>
          </c:spPr>
          <c:marker>
            <c:symbol val="none"/>
          </c:marker>
          <c:cat>
            <c:numRef>
              <c:f>AY!$F$5:$F$16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AY!$G$5:$G$16</c:f>
              <c:numCache>
                <c:formatCode>0.0</c:formatCode>
                <c:ptCount val="12"/>
                <c:pt idx="0">
                  <c:v>74.400000000000006</c:v>
                </c:pt>
                <c:pt idx="1">
                  <c:v>53.2</c:v>
                </c:pt>
                <c:pt idx="2">
                  <c:v>73.5</c:v>
                </c:pt>
                <c:pt idx="3">
                  <c:v>82.7</c:v>
                </c:pt>
                <c:pt idx="4">
                  <c:v>121.4</c:v>
                </c:pt>
                <c:pt idx="5">
                  <c:v>90.1</c:v>
                </c:pt>
                <c:pt idx="6">
                  <c:v>85.3</c:v>
                </c:pt>
                <c:pt idx="7">
                  <c:v>105.8</c:v>
                </c:pt>
                <c:pt idx="8">
                  <c:v>105.4</c:v>
                </c:pt>
                <c:pt idx="9">
                  <c:v>115.2</c:v>
                </c:pt>
                <c:pt idx="10">
                  <c:v>106.5</c:v>
                </c:pt>
                <c:pt idx="11">
                  <c:v>112.8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AY!$H$4</c:f>
              <c:strCache>
                <c:ptCount val="1"/>
                <c:pt idx="0">
                  <c:v>2009</c:v>
                </c:pt>
              </c:strCache>
            </c:strRef>
          </c:tx>
          <c:spPr>
            <a:ln w="50800">
              <a:solidFill>
                <a:srgbClr val="FF0000"/>
              </a:solidFill>
              <a:prstDash val="sysDash"/>
            </a:ln>
          </c:spPr>
          <c:marker>
            <c:symbol val="none"/>
          </c:marker>
          <c:cat>
            <c:numRef>
              <c:f>AY!$F$5:$F$16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AY!$H$5:$H$16</c:f>
              <c:numCache>
                <c:formatCode>0.0</c:formatCode>
                <c:ptCount val="12"/>
                <c:pt idx="0">
                  <c:v>78.7</c:v>
                </c:pt>
                <c:pt idx="1">
                  <c:v>59.9</c:v>
                </c:pt>
                <c:pt idx="2" formatCode="General">
                  <c:v>87.2</c:v>
                </c:pt>
                <c:pt idx="3" formatCode="General">
                  <c:v>88.6</c:v>
                </c:pt>
                <c:pt idx="4" formatCode="General">
                  <c:v>100</c:v>
                </c:pt>
                <c:pt idx="5" formatCode="General">
                  <c:v>92.4</c:v>
                </c:pt>
                <c:pt idx="6" formatCode="General">
                  <c:v>68.2</c:v>
                </c:pt>
                <c:pt idx="7" formatCode="General">
                  <c:v>71.099999999999994</c:v>
                </c:pt>
                <c:pt idx="8">
                  <c:v>126.4</c:v>
                </c:pt>
                <c:pt idx="9">
                  <c:v>119.7</c:v>
                </c:pt>
                <c:pt idx="10">
                  <c:v>144.80000000000001</c:v>
                </c:pt>
                <c:pt idx="11">
                  <c:v>342.9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AY!$I$4</c:f>
              <c:strCache>
                <c:ptCount val="1"/>
                <c:pt idx="0">
                  <c:v>2010</c:v>
                </c:pt>
              </c:strCache>
            </c:strRef>
          </c:tx>
          <c:spPr>
            <a:ln w="34925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AY!$F$5:$F$16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AY!$I$5:$I$16</c:f>
              <c:numCache>
                <c:formatCode>0.0</c:formatCode>
                <c:ptCount val="12"/>
                <c:pt idx="0">
                  <c:v>113</c:v>
                </c:pt>
                <c:pt idx="1">
                  <c:v>88.75</c:v>
                </c:pt>
                <c:pt idx="2">
                  <c:v>137</c:v>
                </c:pt>
                <c:pt idx="3">
                  <c:v>153.5</c:v>
                </c:pt>
                <c:pt idx="4">
                  <c:v>181.1199749999999</c:v>
                </c:pt>
                <c:pt idx="5">
                  <c:v>171.02328359999998</c:v>
                </c:pt>
                <c:pt idx="6">
                  <c:v>169.53275239999999</c:v>
                </c:pt>
                <c:pt idx="7">
                  <c:v>196.55964269999998</c:v>
                </c:pt>
                <c:pt idx="8">
                  <c:v>163.6997706999999</c:v>
                </c:pt>
                <c:pt idx="9">
                  <c:v>189.51445959999998</c:v>
                </c:pt>
                <c:pt idx="10">
                  <c:v>196.95952507087372</c:v>
                </c:pt>
                <c:pt idx="11">
                  <c:v>221.7</c:v>
                </c:pt>
              </c:numCache>
            </c:numRef>
          </c:val>
          <c:smooth val="1"/>
        </c:ser>
        <c:marker val="1"/>
        <c:axId val="77110656"/>
        <c:axId val="77149696"/>
      </c:lineChart>
      <c:catAx>
        <c:axId val="7711065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err="1" smtClean="0"/>
                  <a:t>Bln.tog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11662237532808403"/>
              <c:y val="2.3497267759562852E-3"/>
            </c:manualLayout>
          </c:layout>
        </c:title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77149696"/>
        <c:crosses val="autoZero"/>
        <c:auto val="1"/>
        <c:lblAlgn val="ctr"/>
        <c:lblOffset val="100"/>
      </c:catAx>
      <c:valAx>
        <c:axId val="77149696"/>
        <c:scaling>
          <c:orientation val="minMax"/>
        </c:scaling>
        <c:axPos val="l"/>
        <c:numFmt formatCode="0.0" sourceLinked="1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771106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666164445790431"/>
          <c:y val="1.4478722946516961E-4"/>
          <c:w val="0.33683310619826384"/>
          <c:h val="0.16410337169392286"/>
        </c:manualLayout>
      </c:layout>
    </c:legend>
    <c:plotVisOnly val="1"/>
    <c:dispBlanksAs val="gap"/>
  </c:chart>
  <c:spPr>
    <a:ln>
      <a:noFill/>
    </a:ln>
  </c:spPr>
  <c:txPr>
    <a:bodyPr/>
    <a:lstStyle/>
    <a:p>
      <a:pPr>
        <a:defRPr sz="2000" b="0" i="0" u="none" strike="noStrike" baseline="0">
          <a:solidFill>
            <a:srgbClr val="002060"/>
          </a:solidFill>
          <a:latin typeface="Tahoma" pitchFamily="34" charset="0"/>
          <a:ea typeface="Tahoma" pitchFamily="34" charset="0"/>
          <a:cs typeface="Tahoma" pitchFamily="34" charset="0"/>
        </a:defRPr>
      </a:pPr>
      <a:endParaRPr lang="en-US"/>
    </a:p>
  </c:txPr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8"/>
  <c:chart>
    <c:plotArea>
      <c:layout>
        <c:manualLayout>
          <c:layoutTarget val="inner"/>
          <c:xMode val="edge"/>
          <c:yMode val="edge"/>
          <c:x val="2.0133221983615692E-2"/>
          <c:y val="3.8622745055667354E-3"/>
          <c:w val="0.96976762374400172"/>
          <c:h val="0.68528290521061885"/>
        </c:manualLayout>
      </c:layout>
      <c:barChart>
        <c:barDir val="col"/>
        <c:grouping val="stacked"/>
        <c:ser>
          <c:idx val="0"/>
          <c:order val="0"/>
          <c:tx>
            <c:strRef>
              <c:f>AY!$A$41</c:f>
              <c:strCache>
                <c:ptCount val="1"/>
                <c:pt idx="0">
                  <c:v>Electricity, thermal energy, water supply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cat>
            <c:numRef>
              <c:f>AY!$B$40:$G$40</c:f>
              <c:numCache>
                <c:formatCode>General</c:formatCode>
                <c:ptCount val="6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</c:numCache>
            </c:numRef>
          </c:cat>
          <c:val>
            <c:numRef>
              <c:f>AY!$B$41:$G$41</c:f>
              <c:numCache>
                <c:formatCode>0.0%</c:formatCode>
                <c:ptCount val="6"/>
                <c:pt idx="0">
                  <c:v>0.15500000000000008</c:v>
                </c:pt>
                <c:pt idx="1">
                  <c:v>0.12400000000000004</c:v>
                </c:pt>
                <c:pt idx="2">
                  <c:v>0.13300000000000001</c:v>
                </c:pt>
                <c:pt idx="3">
                  <c:v>0.113</c:v>
                </c:pt>
                <c:pt idx="4">
                  <c:v>0.1</c:v>
                </c:pt>
                <c:pt idx="5">
                  <c:v>8.800000000000005E-2</c:v>
                </c:pt>
              </c:numCache>
            </c:numRef>
          </c:val>
        </c:ser>
        <c:ser>
          <c:idx val="1"/>
          <c:order val="1"/>
          <c:tx>
            <c:strRef>
              <c:f>AY!$A$42</c:f>
              <c:strCache>
                <c:ptCount val="1"/>
                <c:pt idx="0">
                  <c:v>manufacturing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tint val="50000"/>
                    <a:satMod val="300000"/>
                  </a:schemeClr>
                </a:gs>
                <a:gs pos="35000">
                  <a:schemeClr val="accent6">
                    <a:tint val="37000"/>
                    <a:satMod val="300000"/>
                  </a:schemeClr>
                </a:gs>
                <a:gs pos="100000">
                  <a:schemeClr val="accent6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cat>
            <c:numRef>
              <c:f>AY!$B$40:$G$40</c:f>
              <c:numCache>
                <c:formatCode>General</c:formatCode>
                <c:ptCount val="6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</c:numCache>
            </c:numRef>
          </c:cat>
          <c:val>
            <c:numRef>
              <c:f>AY!$B$42:$G$42</c:f>
              <c:numCache>
                <c:formatCode>0.0%</c:formatCode>
                <c:ptCount val="6"/>
                <c:pt idx="0">
                  <c:v>0.34700000000000014</c:v>
                </c:pt>
                <c:pt idx="1">
                  <c:v>0.39300000000000024</c:v>
                </c:pt>
                <c:pt idx="2">
                  <c:v>0.43700000000000017</c:v>
                </c:pt>
                <c:pt idx="3">
                  <c:v>0.45</c:v>
                </c:pt>
                <c:pt idx="4">
                  <c:v>0.35500000000000015</c:v>
                </c:pt>
                <c:pt idx="5">
                  <c:v>0.34500000000000008</c:v>
                </c:pt>
              </c:numCache>
            </c:numRef>
          </c:val>
        </c:ser>
        <c:ser>
          <c:idx val="2"/>
          <c:order val="2"/>
          <c:tx>
            <c:strRef>
              <c:f>AY!$A$43</c:f>
              <c:strCache>
                <c:ptCount val="1"/>
                <c:pt idx="0">
                  <c:v>Mining and quarrying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cat>
            <c:numRef>
              <c:f>AY!$B$40:$G$40</c:f>
              <c:numCache>
                <c:formatCode>General</c:formatCode>
                <c:ptCount val="6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</c:numCache>
            </c:numRef>
          </c:cat>
          <c:val>
            <c:numRef>
              <c:f>AY!$B$43:$G$43</c:f>
              <c:numCache>
                <c:formatCode>0.0%</c:formatCode>
                <c:ptCount val="6"/>
                <c:pt idx="0">
                  <c:v>0.49800000000000016</c:v>
                </c:pt>
                <c:pt idx="1">
                  <c:v>0.48300000000000015</c:v>
                </c:pt>
                <c:pt idx="2">
                  <c:v>0.43000000000000016</c:v>
                </c:pt>
                <c:pt idx="3">
                  <c:v>0.43700000000000017</c:v>
                </c:pt>
                <c:pt idx="4">
                  <c:v>0.54500000000000004</c:v>
                </c:pt>
                <c:pt idx="5">
                  <c:v>0.56699999999999995</c:v>
                </c:pt>
              </c:numCache>
            </c:numRef>
          </c:val>
        </c:ser>
        <c:dLbls>
          <c:showVal val="1"/>
        </c:dLbls>
        <c:gapWidth val="19"/>
        <c:overlap val="100"/>
        <c:axId val="77205888"/>
        <c:axId val="77207424"/>
      </c:barChart>
      <c:catAx>
        <c:axId val="7720588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77207424"/>
        <c:crosses val="autoZero"/>
        <c:auto val="1"/>
        <c:lblAlgn val="ctr"/>
        <c:lblOffset val="100"/>
      </c:catAx>
      <c:valAx>
        <c:axId val="77207424"/>
        <c:scaling>
          <c:orientation val="minMax"/>
          <c:max val="1"/>
        </c:scaling>
        <c:axPos val="l"/>
        <c:numFmt formatCode="0.0%" sourceLinked="1"/>
        <c:tickLblPos val="none"/>
        <c:spPr>
          <a:noFill/>
          <a:ln>
            <a:noFill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772058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8.8241727137049145E-3"/>
          <c:y val="0.8111021821243185"/>
          <c:w val="0.64640458545622959"/>
          <c:h val="0.18889781787568158"/>
        </c:manualLayout>
      </c:layout>
    </c:legend>
    <c:plotVisOnly val="1"/>
    <c:dispBlanksAs val="gap"/>
  </c:chart>
  <c:spPr>
    <a:noFill/>
    <a:ln>
      <a:noFill/>
    </a:ln>
  </c:spPr>
  <c:txPr>
    <a:bodyPr/>
    <a:lstStyle/>
    <a:p>
      <a:pPr>
        <a:defRPr sz="1800" b="0" i="0" u="none" strike="noStrike" baseline="0">
          <a:solidFill>
            <a:srgbClr val="002060"/>
          </a:solidFill>
          <a:latin typeface="Tahoma" pitchFamily="34" charset="0"/>
          <a:ea typeface="Tahoma" pitchFamily="34" charset="0"/>
          <a:cs typeface="Tahoma" pitchFamily="34" charset="0"/>
        </a:defRPr>
      </a:pPr>
      <a:endParaRPr lang="en-US"/>
    </a:p>
  </c:txPr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1724999999999998"/>
          <c:y val="5.1087780694079876E-2"/>
          <c:w val="0.87524146981627304"/>
          <c:h val="0.8137659269863996"/>
        </c:manualLayout>
      </c:layout>
      <c:barChart>
        <c:barDir val="col"/>
        <c:grouping val="clustered"/>
        <c:ser>
          <c:idx val="0"/>
          <c:order val="0"/>
          <c:tx>
            <c:strRef>
              <c:f>Xy!$G$47</c:f>
              <c:strCache>
                <c:ptCount val="1"/>
                <c:pt idx="0">
                  <c:v>2008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cat>
            <c:strRef>
              <c:f>Xy!$E$48:$F$49</c:f>
              <c:strCache>
                <c:ptCount val="2"/>
                <c:pt idx="0">
                  <c:v>UB</c:v>
                </c:pt>
                <c:pt idx="1">
                  <c:v>Mongolia</c:v>
                </c:pt>
              </c:strCache>
            </c:strRef>
          </c:cat>
          <c:val>
            <c:numRef>
              <c:f>Xy!$G$48:$G$49</c:f>
              <c:numCache>
                <c:formatCode>General</c:formatCode>
                <c:ptCount val="2"/>
                <c:pt idx="0">
                  <c:v>3183.2</c:v>
                </c:pt>
                <c:pt idx="1">
                  <c:v>3789.6</c:v>
                </c:pt>
              </c:numCache>
            </c:numRef>
          </c:val>
        </c:ser>
        <c:ser>
          <c:idx val="1"/>
          <c:order val="1"/>
          <c:tx>
            <c:strRef>
              <c:f>Xy!$H$47</c:f>
              <c:strCache>
                <c:ptCount val="1"/>
                <c:pt idx="0">
                  <c:v>2009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3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cat>
            <c:strRef>
              <c:f>Xy!$E$48:$F$49</c:f>
              <c:strCache>
                <c:ptCount val="2"/>
                <c:pt idx="0">
                  <c:v>UB</c:v>
                </c:pt>
                <c:pt idx="1">
                  <c:v>Mongolia</c:v>
                </c:pt>
              </c:strCache>
            </c:strRef>
          </c:cat>
          <c:val>
            <c:numRef>
              <c:f>Xy!$H$48:$H$49</c:f>
              <c:numCache>
                <c:formatCode>General</c:formatCode>
                <c:ptCount val="2"/>
                <c:pt idx="0">
                  <c:v>2778.2</c:v>
                </c:pt>
                <c:pt idx="1">
                  <c:v>3272.1</c:v>
                </c:pt>
              </c:numCache>
            </c:numRef>
          </c:val>
        </c:ser>
        <c:ser>
          <c:idx val="2"/>
          <c:order val="2"/>
          <c:tx>
            <c:strRef>
              <c:f>Xy!$I$47</c:f>
              <c:strCache>
                <c:ptCount val="1"/>
                <c:pt idx="0">
                  <c:v>2010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4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cat>
            <c:strRef>
              <c:f>Xy!$E$48:$F$49</c:f>
              <c:strCache>
                <c:ptCount val="2"/>
                <c:pt idx="0">
                  <c:v>UB</c:v>
                </c:pt>
                <c:pt idx="1">
                  <c:v>Mongolia</c:v>
                </c:pt>
              </c:strCache>
            </c:strRef>
          </c:cat>
          <c:val>
            <c:numRef>
              <c:f>Xy!$I$48:$I$49</c:f>
              <c:numCache>
                <c:formatCode>General</c:formatCode>
                <c:ptCount val="2"/>
                <c:pt idx="0">
                  <c:v>4174.6000000000004</c:v>
                </c:pt>
                <c:pt idx="1">
                  <c:v>4918.7</c:v>
                </c:pt>
              </c:numCache>
            </c:numRef>
          </c:val>
        </c:ser>
        <c:ser>
          <c:idx val="3"/>
          <c:order val="3"/>
          <c:tx>
            <c:strRef>
              <c:f>Xy!$J$47</c:f>
              <c:strCache>
                <c:ptCount val="1"/>
                <c:pt idx="0">
                  <c:v>2011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dLbls>
            <c:dLblPos val="inEnd"/>
            <c:showVal val="1"/>
          </c:dLbls>
          <c:cat>
            <c:strRef>
              <c:f>Xy!$E$48:$F$49</c:f>
              <c:strCache>
                <c:ptCount val="2"/>
                <c:pt idx="0">
                  <c:v>UB</c:v>
                </c:pt>
                <c:pt idx="1">
                  <c:v>Mongolia</c:v>
                </c:pt>
              </c:strCache>
            </c:strRef>
          </c:cat>
          <c:val>
            <c:numRef>
              <c:f>Xy!$J$48:$J$49</c:f>
              <c:numCache>
                <c:formatCode>0.0</c:formatCode>
                <c:ptCount val="2"/>
                <c:pt idx="0">
                  <c:v>5099.8</c:v>
                </c:pt>
                <c:pt idx="1">
                  <c:v>6793.6</c:v>
                </c:pt>
              </c:numCache>
            </c:numRef>
          </c:val>
        </c:ser>
        <c:gapWidth val="62"/>
        <c:overlap val="50"/>
        <c:axId val="77254656"/>
        <c:axId val="77256576"/>
      </c:barChart>
      <c:catAx>
        <c:axId val="7725465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err="1" smtClean="0"/>
                  <a:t>Bln.tog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10728168080931628"/>
              <c:y val="1.6328124999999961E-2"/>
            </c:manualLayout>
          </c:layout>
        </c:title>
        <c:tickLblPos val="nextTo"/>
        <c:crossAx val="77256576"/>
        <c:crosses val="autoZero"/>
        <c:auto val="1"/>
        <c:lblAlgn val="ctr"/>
        <c:lblOffset val="100"/>
      </c:catAx>
      <c:valAx>
        <c:axId val="77256576"/>
        <c:scaling>
          <c:orientation val="minMax"/>
        </c:scaling>
        <c:axPos val="l"/>
        <c:numFmt formatCode="General" sourceLinked="1"/>
        <c:tickLblPos val="nextTo"/>
        <c:crossAx val="772546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7714547817445171"/>
          <c:y val="1.6977321194225729E-2"/>
          <c:w val="0.4832953925313781"/>
          <c:h val="7.8820355788859459E-2"/>
        </c:manualLayout>
      </c:layout>
    </c:legend>
    <c:plotVisOnly val="1"/>
  </c:chart>
  <c:spPr>
    <a:ln>
      <a:noFill/>
    </a:ln>
  </c:spPr>
  <c:txPr>
    <a:bodyPr/>
    <a:lstStyle/>
    <a:p>
      <a:pPr>
        <a:defRPr sz="1800">
          <a:solidFill>
            <a:srgbClr val="002060"/>
          </a:solidFill>
          <a:latin typeface="Tahoma" pitchFamily="34" charset="0"/>
          <a:cs typeface="Tahoma" pitchFamily="34" charset="0"/>
        </a:defRPr>
      </a:pPr>
      <a:endParaRPr lang="en-US"/>
    </a:p>
  </c:txPr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211551155115512"/>
          <c:y val="3.4683908045977041E-2"/>
          <c:w val="0.86069306930693068"/>
          <c:h val="0.81423002081636309"/>
        </c:manualLayout>
      </c:layout>
      <c:barChart>
        <c:barDir val="col"/>
        <c:grouping val="stacked"/>
        <c:ser>
          <c:idx val="0"/>
          <c:order val="0"/>
          <c:tx>
            <c:strRef>
              <c:f>Sheet9!$A$3</c:f>
              <c:strCache>
                <c:ptCount val="1"/>
                <c:pt idx="0">
                  <c:v>foreign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/>
          </c:spPr>
          <c:cat>
            <c:numRef>
              <c:f>Sheet9!$B$2:$I$2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Sheet9!$B$3:$I$3</c:f>
              <c:numCache>
                <c:formatCode>General</c:formatCode>
                <c:ptCount val="8"/>
                <c:pt idx="0">
                  <c:v>269.5</c:v>
                </c:pt>
                <c:pt idx="1">
                  <c:v>363.7</c:v>
                </c:pt>
                <c:pt idx="2">
                  <c:v>386.9</c:v>
                </c:pt>
                <c:pt idx="3">
                  <c:v>584.4</c:v>
                </c:pt>
                <c:pt idx="4">
                  <c:v>576.70000000000005</c:v>
                </c:pt>
                <c:pt idx="5">
                  <c:v>358.4</c:v>
                </c:pt>
                <c:pt idx="6">
                  <c:v>1287.5</c:v>
                </c:pt>
                <c:pt idx="7">
                  <c:v>1917.6</c:v>
                </c:pt>
              </c:numCache>
            </c:numRef>
          </c:val>
        </c:ser>
        <c:ser>
          <c:idx val="1"/>
          <c:order val="1"/>
          <c:tx>
            <c:strRef>
              <c:f>Sheet9!$A$4</c:f>
              <c:strCache>
                <c:ptCount val="1"/>
                <c:pt idx="0">
                  <c:v>domestic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5">
                  <a:shade val="95000"/>
                  <a:satMod val="105000"/>
                </a:schemeClr>
              </a:solidFill>
              <a:prstDash val="solid"/>
            </a:ln>
            <a:effectLst/>
          </c:spPr>
          <c:cat>
            <c:numRef>
              <c:f>Sheet9!$B$2:$I$2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Sheet9!$B$4:$I$4</c:f>
              <c:numCache>
                <c:formatCode>General</c:formatCode>
                <c:ptCount val="8"/>
                <c:pt idx="0">
                  <c:v>114.6</c:v>
                </c:pt>
                <c:pt idx="1">
                  <c:v>122</c:v>
                </c:pt>
                <c:pt idx="2">
                  <c:v>145.19999999999999</c:v>
                </c:pt>
                <c:pt idx="3">
                  <c:v>168.4</c:v>
                </c:pt>
                <c:pt idx="4">
                  <c:v>190.9</c:v>
                </c:pt>
                <c:pt idx="5">
                  <c:v>436.4</c:v>
                </c:pt>
                <c:pt idx="6">
                  <c:v>491.8</c:v>
                </c:pt>
                <c:pt idx="7">
                  <c:v>1957</c:v>
                </c:pt>
              </c:numCache>
            </c:numRef>
          </c:val>
        </c:ser>
        <c:gapWidth val="11"/>
        <c:overlap val="100"/>
        <c:axId val="77314304"/>
        <c:axId val="77320576"/>
      </c:barChart>
      <c:catAx>
        <c:axId val="7731430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err="1" smtClean="0"/>
                  <a:t>Bln.tog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12644546234605292"/>
              <c:y val="2.3497267759563225E-3"/>
            </c:manualLayout>
          </c:layout>
        </c:title>
        <c:numFmt formatCode="General" sourceLinked="1"/>
        <c:tickLblPos val="nextTo"/>
        <c:crossAx val="77320576"/>
        <c:crosses val="autoZero"/>
        <c:auto val="1"/>
        <c:lblAlgn val="ctr"/>
        <c:lblOffset val="100"/>
      </c:catAx>
      <c:valAx>
        <c:axId val="77320576"/>
        <c:scaling>
          <c:orientation val="minMax"/>
          <c:max val="4000"/>
          <c:min val="0"/>
        </c:scaling>
        <c:axPos val="l"/>
        <c:numFmt formatCode="General" sourceLinked="1"/>
        <c:tickLblPos val="nextTo"/>
        <c:crossAx val="7731430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8666313345447214"/>
          <c:y val="0"/>
          <c:w val="0.2439814253987482"/>
          <c:h val="0.16365732971903102"/>
        </c:manualLayout>
      </c:layout>
    </c:legend>
    <c:plotVisOnly val="1"/>
  </c:chart>
  <c:txPr>
    <a:bodyPr/>
    <a:lstStyle/>
    <a:p>
      <a:pPr>
        <a:defRPr sz="2000">
          <a:solidFill>
            <a:srgbClr val="002060"/>
          </a:solidFill>
          <a:latin typeface="Tahoma" pitchFamily="34" charset="0"/>
          <a:ea typeface="Tahoma" pitchFamily="34" charset="0"/>
          <a:cs typeface="Tahoma" pitchFamily="34" charset="0"/>
        </a:defRPr>
      </a:pPr>
      <a:endParaRPr lang="en-US"/>
    </a:p>
  </c:txPr>
  <c:externalData r:id="rId1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0510761154855645"/>
          <c:y val="2.9217916387902491E-2"/>
          <c:w val="0.8431683539557554"/>
          <c:h val="0.78617432195975478"/>
        </c:manualLayout>
      </c:layout>
      <c:barChart>
        <c:barDir val="col"/>
        <c:grouping val="clustered"/>
        <c:ser>
          <c:idx val="0"/>
          <c:order val="0"/>
          <c:tx>
            <c:strRef>
              <c:f>grafic!$A$32</c:f>
              <c:strCache>
                <c:ptCount val="1"/>
                <c:pt idx="0">
                  <c:v>SO2</c:v>
                </c:pt>
              </c:strCache>
            </c:strRef>
          </c:tx>
          <c:spPr>
            <a:gradFill rotWithShape="1">
              <a:gsLst>
                <a:gs pos="0">
                  <a:srgbClr val="9BBB59">
                    <a:shade val="51000"/>
                    <a:satMod val="130000"/>
                  </a:srgbClr>
                </a:gs>
                <a:gs pos="80000">
                  <a:srgbClr val="9BBB59">
                    <a:shade val="93000"/>
                    <a:satMod val="130000"/>
                  </a:srgbClr>
                </a:gs>
                <a:gs pos="100000">
                  <a:srgbClr val="9BBB59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cat>
            <c:strRef>
              <c:f>grafic!$G$31:$S$31</c:f>
              <c:strCache>
                <c:ptCount val="13"/>
                <c:pt idx="0">
                  <c:v>2011-6</c:v>
                </c:pt>
                <c:pt idx="1">
                  <c:v>7</c:v>
                </c:pt>
                <c:pt idx="2">
                  <c:v>8</c:v>
                </c:pt>
                <c:pt idx="3">
                  <c:v>9</c:v>
                </c:pt>
                <c:pt idx="4">
                  <c:v>10</c:v>
                </c:pt>
                <c:pt idx="5">
                  <c:v>11</c:v>
                </c:pt>
                <c:pt idx="6">
                  <c:v>12</c:v>
                </c:pt>
                <c:pt idx="7">
                  <c:v>2012-1</c:v>
                </c:pt>
                <c:pt idx="8">
                  <c:v>2</c:v>
                </c:pt>
                <c:pt idx="9">
                  <c:v>3</c:v>
                </c:pt>
                <c:pt idx="10">
                  <c:v>4</c:v>
                </c:pt>
                <c:pt idx="11">
                  <c:v>5</c:v>
                </c:pt>
                <c:pt idx="12">
                  <c:v>6</c:v>
                </c:pt>
              </c:strCache>
            </c:strRef>
          </c:cat>
          <c:val>
            <c:numRef>
              <c:f>grafic!$G$32:$S$32</c:f>
              <c:numCache>
                <c:formatCode>General</c:formatCode>
                <c:ptCount val="13"/>
                <c:pt idx="0">
                  <c:v>5.6000000000000001E-2</c:v>
                </c:pt>
                <c:pt idx="1">
                  <c:v>1.0999999999999998E-2</c:v>
                </c:pt>
                <c:pt idx="2">
                  <c:v>2.1999999999999999E-2</c:v>
                </c:pt>
                <c:pt idx="3">
                  <c:v>2.8000000000000001E-2</c:v>
                </c:pt>
                <c:pt idx="4">
                  <c:v>6.1000000000000013E-2</c:v>
                </c:pt>
                <c:pt idx="5">
                  <c:v>0.21200000000000024</c:v>
                </c:pt>
                <c:pt idx="6">
                  <c:v>0.40200000000000002</c:v>
                </c:pt>
                <c:pt idx="7">
                  <c:v>0.34900000000000031</c:v>
                </c:pt>
                <c:pt idx="8">
                  <c:v>0.32300000000000068</c:v>
                </c:pt>
                <c:pt idx="9">
                  <c:v>9.0000000000000024E-2</c:v>
                </c:pt>
                <c:pt idx="10">
                  <c:v>4.3000000000000003E-2</c:v>
                </c:pt>
                <c:pt idx="11">
                  <c:v>2.7000000000000055E-2</c:v>
                </c:pt>
                <c:pt idx="12">
                  <c:v>2.5999999999999999E-2</c:v>
                </c:pt>
              </c:numCache>
            </c:numRef>
          </c:val>
        </c:ser>
        <c:gapWidth val="10"/>
        <c:axId val="83813888"/>
        <c:axId val="83815808"/>
      </c:barChart>
      <c:lineChart>
        <c:grouping val="standard"/>
        <c:ser>
          <c:idx val="1"/>
          <c:order val="1"/>
          <c:tx>
            <c:strRef>
              <c:f>grafic!$A$33</c:f>
              <c:strCache>
                <c:ptCount val="1"/>
                <c:pt idx="0">
                  <c:v>стандарт</c:v>
                </c:pt>
              </c:strCache>
            </c:strRef>
          </c:tx>
          <c:spPr>
            <a:ln>
              <a:solidFill>
                <a:srgbClr val="FF0000"/>
              </a:solidFill>
              <a:prstDash val="sysDash"/>
            </a:ln>
          </c:spPr>
          <c:marker>
            <c:symbol val="none"/>
          </c:marker>
          <c:cat>
            <c:strRef>
              <c:f>grafic!$G$31:$S$31</c:f>
              <c:strCache>
                <c:ptCount val="13"/>
                <c:pt idx="0">
                  <c:v>2011-6</c:v>
                </c:pt>
                <c:pt idx="1">
                  <c:v>7</c:v>
                </c:pt>
                <c:pt idx="2">
                  <c:v>8</c:v>
                </c:pt>
                <c:pt idx="3">
                  <c:v>9</c:v>
                </c:pt>
                <c:pt idx="4">
                  <c:v>10</c:v>
                </c:pt>
                <c:pt idx="5">
                  <c:v>11</c:v>
                </c:pt>
                <c:pt idx="6">
                  <c:v>12</c:v>
                </c:pt>
                <c:pt idx="7">
                  <c:v>2012-1</c:v>
                </c:pt>
                <c:pt idx="8">
                  <c:v>2</c:v>
                </c:pt>
                <c:pt idx="9">
                  <c:v>3</c:v>
                </c:pt>
                <c:pt idx="10">
                  <c:v>4</c:v>
                </c:pt>
                <c:pt idx="11">
                  <c:v>5</c:v>
                </c:pt>
                <c:pt idx="12">
                  <c:v>6</c:v>
                </c:pt>
              </c:strCache>
            </c:strRef>
          </c:cat>
          <c:val>
            <c:numRef>
              <c:f>grafic!$G$33:$S$33</c:f>
              <c:numCache>
                <c:formatCode>General</c:formatCode>
                <c:ptCount val="13"/>
                <c:pt idx="0">
                  <c:v>2.0000000000000011E-2</c:v>
                </c:pt>
                <c:pt idx="1">
                  <c:v>2.0000000000000011E-2</c:v>
                </c:pt>
                <c:pt idx="2">
                  <c:v>2.0000000000000011E-2</c:v>
                </c:pt>
                <c:pt idx="3">
                  <c:v>2.0000000000000011E-2</c:v>
                </c:pt>
                <c:pt idx="4">
                  <c:v>2.0000000000000011E-2</c:v>
                </c:pt>
                <c:pt idx="5">
                  <c:v>2.0000000000000011E-2</c:v>
                </c:pt>
                <c:pt idx="6">
                  <c:v>2.0000000000000011E-2</c:v>
                </c:pt>
                <c:pt idx="7">
                  <c:v>2.0000000000000011E-2</c:v>
                </c:pt>
                <c:pt idx="8">
                  <c:v>2.0000000000000011E-2</c:v>
                </c:pt>
                <c:pt idx="9">
                  <c:v>2.0000000000000011E-2</c:v>
                </c:pt>
                <c:pt idx="10">
                  <c:v>2.0000000000000011E-2</c:v>
                </c:pt>
                <c:pt idx="11">
                  <c:v>2.0000000000000011E-2</c:v>
                </c:pt>
                <c:pt idx="12">
                  <c:v>2.0000000000000011E-2</c:v>
                </c:pt>
              </c:numCache>
            </c:numRef>
          </c:val>
        </c:ser>
        <c:marker val="1"/>
        <c:axId val="83813888"/>
        <c:axId val="83815808"/>
      </c:lineChart>
      <c:catAx>
        <c:axId val="8381388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mg/</a:t>
                </a:r>
                <a:r>
                  <a:rPr lang="en-US" dirty="0" err="1" smtClean="0"/>
                  <a:t>m</a:t>
                </a:r>
                <a:r>
                  <a:rPr lang="en-US" baseline="30000" dirty="0" err="1" smtClean="0"/>
                  <a:t>3</a:t>
                </a:r>
                <a:endParaRPr lang="en-US" baseline="30000" dirty="0"/>
              </a:p>
            </c:rich>
          </c:tx>
          <c:layout>
            <c:manualLayout>
              <c:xMode val="edge"/>
              <c:yMode val="edge"/>
              <c:x val="0.14346386389201357"/>
              <c:y val="1.7234470691163607E-2"/>
            </c:manualLayout>
          </c:layout>
        </c:title>
        <c:numFmt formatCode="General" sourceLinked="1"/>
        <c:tickLblPos val="nextTo"/>
        <c:txPr>
          <a:bodyPr rot="-5400000"/>
          <a:lstStyle/>
          <a:p>
            <a:pPr>
              <a:defRPr/>
            </a:pPr>
            <a:endParaRPr lang="en-US"/>
          </a:p>
        </c:txPr>
        <c:crossAx val="83815808"/>
        <c:crosses val="autoZero"/>
        <c:auto val="1"/>
        <c:lblAlgn val="ctr"/>
        <c:lblOffset val="100"/>
      </c:catAx>
      <c:valAx>
        <c:axId val="83815808"/>
        <c:scaling>
          <c:orientation val="minMax"/>
          <c:max val="0.48000000000000032"/>
          <c:min val="0"/>
        </c:scaling>
        <c:axPos val="l"/>
        <c:numFmt formatCode="0.00" sourceLinked="0"/>
        <c:tickLblPos val="nextTo"/>
        <c:crossAx val="83813888"/>
        <c:crosses val="autoZero"/>
        <c:crossBetween val="between"/>
        <c:majorUnit val="0.12000000000000002"/>
        <c:minorUnit val="0.12000000000000002"/>
      </c:valAx>
      <c:spPr>
        <a:noFill/>
      </c:spPr>
    </c:plotArea>
    <c:legend>
      <c:legendPos val="r"/>
      <c:layout>
        <c:manualLayout>
          <c:xMode val="edge"/>
          <c:yMode val="edge"/>
          <c:x val="0.60561609486314238"/>
          <c:y val="3.1125109361329832E-2"/>
          <c:w val="0.37281238282714696"/>
          <c:h val="0.10058092738407701"/>
        </c:manualLayout>
      </c:layout>
    </c:legend>
    <c:plotVisOnly val="1"/>
    <c:dispBlanksAs val="gap"/>
  </c:chart>
  <c:spPr>
    <a:ln>
      <a:noFill/>
    </a:ln>
  </c:spPr>
  <c:txPr>
    <a:bodyPr/>
    <a:lstStyle/>
    <a:p>
      <a:pPr>
        <a:defRPr sz="1600">
          <a:solidFill>
            <a:srgbClr val="002060"/>
          </a:solidFill>
          <a:latin typeface="Tahoma" pitchFamily="34" charset="0"/>
          <a:cs typeface="Tahoma" pitchFamily="34" charset="0"/>
        </a:defRPr>
      </a:pPr>
      <a:endParaRPr lang="en-US"/>
    </a:p>
  </c:txPr>
  <c:externalData r:id="rId2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4528948974338432"/>
          <c:y val="2.9217916387902491E-2"/>
          <c:w val="0.85471051025661693"/>
          <c:h val="0.79031474549287872"/>
        </c:manualLayout>
      </c:layout>
      <c:barChart>
        <c:barDir val="col"/>
        <c:grouping val="clustered"/>
        <c:ser>
          <c:idx val="0"/>
          <c:order val="0"/>
          <c:tx>
            <c:strRef>
              <c:f>grafic!$A$26</c:f>
              <c:strCache>
                <c:ptCount val="1"/>
                <c:pt idx="0">
                  <c:v> NO2</c:v>
                </c:pt>
              </c:strCache>
            </c:strRef>
          </c:tx>
          <c:spPr>
            <a:gradFill rotWithShape="1">
              <a:gsLst>
                <a:gs pos="0">
                  <a:srgbClr val="4BACC6">
                    <a:shade val="51000"/>
                    <a:satMod val="130000"/>
                  </a:srgbClr>
                </a:gs>
                <a:gs pos="80000">
                  <a:srgbClr val="4BACC6">
                    <a:shade val="93000"/>
                    <a:satMod val="130000"/>
                  </a:srgbClr>
                </a:gs>
                <a:gs pos="100000">
                  <a:srgbClr val="4BACC6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cat>
            <c:strRef>
              <c:f>grafic!$G$25:$S$25</c:f>
              <c:strCache>
                <c:ptCount val="13"/>
                <c:pt idx="0">
                  <c:v>2011-6</c:v>
                </c:pt>
                <c:pt idx="1">
                  <c:v>7</c:v>
                </c:pt>
                <c:pt idx="2">
                  <c:v>8</c:v>
                </c:pt>
                <c:pt idx="3">
                  <c:v>9</c:v>
                </c:pt>
                <c:pt idx="4">
                  <c:v>10</c:v>
                </c:pt>
                <c:pt idx="5">
                  <c:v>11</c:v>
                </c:pt>
                <c:pt idx="6">
                  <c:v>12</c:v>
                </c:pt>
                <c:pt idx="7">
                  <c:v>2012-1</c:v>
                </c:pt>
                <c:pt idx="8">
                  <c:v>2</c:v>
                </c:pt>
                <c:pt idx="9">
                  <c:v>3</c:v>
                </c:pt>
                <c:pt idx="10">
                  <c:v>4</c:v>
                </c:pt>
                <c:pt idx="11">
                  <c:v>5</c:v>
                </c:pt>
                <c:pt idx="12">
                  <c:v>6</c:v>
                </c:pt>
              </c:strCache>
            </c:strRef>
          </c:cat>
          <c:val>
            <c:numRef>
              <c:f>grafic!$G$26:$S$26</c:f>
              <c:numCache>
                <c:formatCode>General</c:formatCode>
                <c:ptCount val="13"/>
                <c:pt idx="0">
                  <c:v>8.0000000000000043E-2</c:v>
                </c:pt>
                <c:pt idx="1">
                  <c:v>7.0999999999999994E-2</c:v>
                </c:pt>
                <c:pt idx="2">
                  <c:v>8.3000000000000046E-2</c:v>
                </c:pt>
                <c:pt idx="3">
                  <c:v>8.3000000000000046E-2</c:v>
                </c:pt>
                <c:pt idx="4">
                  <c:v>9.0000000000000024E-2</c:v>
                </c:pt>
                <c:pt idx="5">
                  <c:v>0.14600000000000021</c:v>
                </c:pt>
                <c:pt idx="6">
                  <c:v>0.17200000000000001</c:v>
                </c:pt>
                <c:pt idx="7">
                  <c:v>0.20800000000000021</c:v>
                </c:pt>
                <c:pt idx="8">
                  <c:v>0.11600000000000002</c:v>
                </c:pt>
                <c:pt idx="9">
                  <c:v>8.3000000000000046E-2</c:v>
                </c:pt>
                <c:pt idx="10">
                  <c:v>6.7000000000000004E-2</c:v>
                </c:pt>
                <c:pt idx="11">
                  <c:v>6.8000000000000019E-2</c:v>
                </c:pt>
                <c:pt idx="12">
                  <c:v>0.18000000000000024</c:v>
                </c:pt>
              </c:numCache>
            </c:numRef>
          </c:val>
        </c:ser>
        <c:gapWidth val="27"/>
        <c:axId val="84034304"/>
        <c:axId val="84036608"/>
      </c:barChart>
      <c:lineChart>
        <c:grouping val="standard"/>
        <c:ser>
          <c:idx val="1"/>
          <c:order val="1"/>
          <c:tx>
            <c:strRef>
              <c:f>grafic!$A$27</c:f>
              <c:strCache>
                <c:ptCount val="1"/>
                <c:pt idx="0">
                  <c:v>стандарт</c:v>
                </c:pt>
              </c:strCache>
            </c:strRef>
          </c:tx>
          <c:spPr>
            <a:ln w="53975">
              <a:solidFill>
                <a:srgbClr val="FF0000"/>
              </a:solidFill>
              <a:prstDash val="sysDash"/>
            </a:ln>
          </c:spPr>
          <c:marker>
            <c:symbol val="none"/>
          </c:marker>
          <c:cat>
            <c:strRef>
              <c:f>grafic!$G$25:$S$25</c:f>
              <c:strCache>
                <c:ptCount val="13"/>
                <c:pt idx="0">
                  <c:v>2011-6</c:v>
                </c:pt>
                <c:pt idx="1">
                  <c:v>7</c:v>
                </c:pt>
                <c:pt idx="2">
                  <c:v>8</c:v>
                </c:pt>
                <c:pt idx="3">
                  <c:v>9</c:v>
                </c:pt>
                <c:pt idx="4">
                  <c:v>10</c:v>
                </c:pt>
                <c:pt idx="5">
                  <c:v>11</c:v>
                </c:pt>
                <c:pt idx="6">
                  <c:v>12</c:v>
                </c:pt>
                <c:pt idx="7">
                  <c:v>2012-1</c:v>
                </c:pt>
                <c:pt idx="8">
                  <c:v>2</c:v>
                </c:pt>
                <c:pt idx="9">
                  <c:v>3</c:v>
                </c:pt>
                <c:pt idx="10">
                  <c:v>4</c:v>
                </c:pt>
                <c:pt idx="11">
                  <c:v>5</c:v>
                </c:pt>
                <c:pt idx="12">
                  <c:v>6</c:v>
                </c:pt>
              </c:strCache>
            </c:strRef>
          </c:cat>
          <c:val>
            <c:numRef>
              <c:f>grafic!$G$27:$S$27</c:f>
              <c:numCache>
                <c:formatCode>General</c:formatCode>
                <c:ptCount val="13"/>
                <c:pt idx="0">
                  <c:v>4.0000000000000022E-2</c:v>
                </c:pt>
                <c:pt idx="1">
                  <c:v>4.0000000000000022E-2</c:v>
                </c:pt>
                <c:pt idx="2">
                  <c:v>4.0000000000000022E-2</c:v>
                </c:pt>
                <c:pt idx="3">
                  <c:v>4.0000000000000022E-2</c:v>
                </c:pt>
                <c:pt idx="4">
                  <c:v>4.0000000000000022E-2</c:v>
                </c:pt>
                <c:pt idx="5">
                  <c:v>4.0000000000000022E-2</c:v>
                </c:pt>
                <c:pt idx="6">
                  <c:v>4.0000000000000022E-2</c:v>
                </c:pt>
                <c:pt idx="7">
                  <c:v>4.0000000000000022E-2</c:v>
                </c:pt>
                <c:pt idx="8">
                  <c:v>4.0000000000000022E-2</c:v>
                </c:pt>
                <c:pt idx="9">
                  <c:v>4.0000000000000022E-2</c:v>
                </c:pt>
                <c:pt idx="10">
                  <c:v>4.0000000000000022E-2</c:v>
                </c:pt>
                <c:pt idx="11">
                  <c:v>4.0000000000000022E-2</c:v>
                </c:pt>
                <c:pt idx="12">
                  <c:v>4.0000000000000022E-2</c:v>
                </c:pt>
              </c:numCache>
            </c:numRef>
          </c:val>
        </c:ser>
        <c:marker val="1"/>
        <c:axId val="84034304"/>
        <c:axId val="84036608"/>
      </c:lineChart>
      <c:catAx>
        <c:axId val="8403430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mg/</a:t>
                </a:r>
                <a:r>
                  <a:rPr lang="en-US" dirty="0" err="1" smtClean="0"/>
                  <a:t>m</a:t>
                </a:r>
                <a:r>
                  <a:rPr lang="en-US" baseline="30000" dirty="0" err="1" smtClean="0"/>
                  <a:t>3</a:t>
                </a:r>
                <a:endParaRPr lang="en-US" baseline="30000" dirty="0"/>
              </a:p>
            </c:rich>
          </c:tx>
          <c:layout>
            <c:manualLayout>
              <c:xMode val="edge"/>
              <c:yMode val="edge"/>
              <c:x val="0.18632492367025547"/>
              <c:y val="3.4658362376834034E-2"/>
            </c:manualLayout>
          </c:layout>
        </c:title>
        <c:numFmt formatCode="General" sourceLinked="1"/>
        <c:tickLblPos val="nextTo"/>
        <c:txPr>
          <a:bodyPr rot="-5400000"/>
          <a:lstStyle/>
          <a:p>
            <a:pPr>
              <a:defRPr/>
            </a:pPr>
            <a:endParaRPr lang="en-US"/>
          </a:p>
        </c:txPr>
        <c:crossAx val="84036608"/>
        <c:crosses val="autoZero"/>
        <c:auto val="1"/>
        <c:lblAlgn val="ctr"/>
        <c:lblOffset val="100"/>
      </c:catAx>
      <c:valAx>
        <c:axId val="84036608"/>
        <c:scaling>
          <c:orientation val="minMax"/>
          <c:max val="0.24000000000000021"/>
          <c:min val="0"/>
        </c:scaling>
        <c:axPos val="l"/>
        <c:numFmt formatCode="0.00" sourceLinked="0"/>
        <c:tickLblPos val="nextTo"/>
        <c:crossAx val="84034304"/>
        <c:crosses val="autoZero"/>
        <c:crossBetween val="between"/>
        <c:majorUnit val="6.0000000000000032E-2"/>
        <c:minorUnit val="3.0000000000000002E-2"/>
      </c:valAx>
      <c:spPr>
        <a:noFill/>
      </c:spPr>
    </c:plotArea>
    <c:legend>
      <c:legendPos val="r"/>
      <c:layout>
        <c:manualLayout>
          <c:xMode val="edge"/>
          <c:yMode val="edge"/>
          <c:x val="0.58788151481064832"/>
          <c:y val="1.3454670625188249E-3"/>
          <c:w val="0.38716053350474072"/>
          <c:h val="0.11441719375242025"/>
        </c:manualLayout>
      </c:layout>
    </c:legend>
    <c:plotVisOnly val="1"/>
    <c:dispBlanksAs val="gap"/>
  </c:chart>
  <c:spPr>
    <a:ln>
      <a:noFill/>
    </a:ln>
  </c:spPr>
  <c:txPr>
    <a:bodyPr/>
    <a:lstStyle/>
    <a:p>
      <a:pPr>
        <a:defRPr sz="1600">
          <a:solidFill>
            <a:srgbClr val="002060"/>
          </a:solidFill>
          <a:latin typeface="Tahoma" pitchFamily="34" charset="0"/>
          <a:cs typeface="Tahoma" pitchFamily="34" charset="0"/>
        </a:defRPr>
      </a:pPr>
      <a:endParaRPr lang="en-US"/>
    </a:p>
  </c:txPr>
  <c:externalData r:id="rId2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8.6821538612021326E-2"/>
          <c:y val="5.778698715292286E-2"/>
          <c:w val="0.89324986550594221"/>
          <c:h val="0.73487487555434905"/>
        </c:manualLayout>
      </c:layout>
      <c:barChart>
        <c:barDir val="col"/>
        <c:grouping val="clustered"/>
        <c:ser>
          <c:idx val="0"/>
          <c:order val="0"/>
          <c:tx>
            <c:strRef>
              <c:f>grafic!$A$38</c:f>
              <c:strCache>
                <c:ptCount val="1"/>
                <c:pt idx="0">
                  <c:v>CO2</c:v>
                </c:pt>
              </c:strCache>
            </c:strRef>
          </c:tx>
          <c:spPr>
            <a:gradFill rotWithShape="1">
              <a:gsLst>
                <a:gs pos="0">
                  <a:srgbClr val="4BACC6">
                    <a:shade val="51000"/>
                    <a:satMod val="130000"/>
                  </a:srgbClr>
                </a:gs>
                <a:gs pos="80000">
                  <a:srgbClr val="4BACC6">
                    <a:shade val="93000"/>
                    <a:satMod val="130000"/>
                  </a:srgbClr>
                </a:gs>
                <a:gs pos="100000">
                  <a:srgbClr val="4BACC6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cat>
            <c:strRef>
              <c:f>grafic!$G$37:$S$37</c:f>
              <c:strCache>
                <c:ptCount val="13"/>
                <c:pt idx="0">
                  <c:v>2011-6</c:v>
                </c:pt>
                <c:pt idx="1">
                  <c:v>7</c:v>
                </c:pt>
                <c:pt idx="2">
                  <c:v>8</c:v>
                </c:pt>
                <c:pt idx="3">
                  <c:v>9</c:v>
                </c:pt>
                <c:pt idx="4">
                  <c:v>10</c:v>
                </c:pt>
                <c:pt idx="5">
                  <c:v>11</c:v>
                </c:pt>
                <c:pt idx="6">
                  <c:v>12</c:v>
                </c:pt>
                <c:pt idx="7">
                  <c:v>2012-1</c:v>
                </c:pt>
                <c:pt idx="8">
                  <c:v>2</c:v>
                </c:pt>
                <c:pt idx="9">
                  <c:v>3</c:v>
                </c:pt>
                <c:pt idx="10">
                  <c:v>4</c:v>
                </c:pt>
                <c:pt idx="11">
                  <c:v>5</c:v>
                </c:pt>
                <c:pt idx="12">
                  <c:v>6</c:v>
                </c:pt>
              </c:strCache>
            </c:strRef>
          </c:cat>
          <c:val>
            <c:numRef>
              <c:f>grafic!$G$38:$S$38</c:f>
              <c:numCache>
                <c:formatCode>General</c:formatCode>
                <c:ptCount val="13"/>
                <c:pt idx="0">
                  <c:v>1.9830000000000001</c:v>
                </c:pt>
                <c:pt idx="1">
                  <c:v>0.84300000000000019</c:v>
                </c:pt>
                <c:pt idx="2">
                  <c:v>2.1379999999999999</c:v>
                </c:pt>
                <c:pt idx="3">
                  <c:v>6.0880000000000001</c:v>
                </c:pt>
                <c:pt idx="4">
                  <c:v>6.24</c:v>
                </c:pt>
                <c:pt idx="5">
                  <c:v>14.763</c:v>
                </c:pt>
                <c:pt idx="6">
                  <c:v>11.450000000000003</c:v>
                </c:pt>
                <c:pt idx="7">
                  <c:v>13</c:v>
                </c:pt>
                <c:pt idx="8">
                  <c:v>12.75</c:v>
                </c:pt>
                <c:pt idx="9">
                  <c:v>10.584</c:v>
                </c:pt>
                <c:pt idx="10">
                  <c:v>4.6249999999999973</c:v>
                </c:pt>
                <c:pt idx="11">
                  <c:v>2.4289999999999998</c:v>
                </c:pt>
                <c:pt idx="12">
                  <c:v>1.9500000000000004</c:v>
                </c:pt>
              </c:numCache>
            </c:numRef>
          </c:val>
        </c:ser>
        <c:gapWidth val="17"/>
        <c:axId val="86246528"/>
        <c:axId val="86248448"/>
      </c:barChart>
      <c:lineChart>
        <c:grouping val="standard"/>
        <c:ser>
          <c:idx val="1"/>
          <c:order val="1"/>
          <c:tx>
            <c:strRef>
              <c:f>grafic!$A$39</c:f>
              <c:strCache>
                <c:ptCount val="1"/>
                <c:pt idx="0">
                  <c:v>стандарт</c:v>
                </c:pt>
              </c:strCache>
            </c:strRef>
          </c:tx>
          <c:spPr>
            <a:ln w="31750">
              <a:solidFill>
                <a:srgbClr val="FF0000"/>
              </a:solidFill>
              <a:prstDash val="sysDash"/>
            </a:ln>
          </c:spPr>
          <c:marker>
            <c:symbol val="none"/>
          </c:marker>
          <c:cat>
            <c:strRef>
              <c:f>grafic!$G$37:$S$37</c:f>
              <c:strCache>
                <c:ptCount val="13"/>
                <c:pt idx="0">
                  <c:v>2011-6</c:v>
                </c:pt>
                <c:pt idx="1">
                  <c:v>7</c:v>
                </c:pt>
                <c:pt idx="2">
                  <c:v>8</c:v>
                </c:pt>
                <c:pt idx="3">
                  <c:v>9</c:v>
                </c:pt>
                <c:pt idx="4">
                  <c:v>10</c:v>
                </c:pt>
                <c:pt idx="5">
                  <c:v>11</c:v>
                </c:pt>
                <c:pt idx="6">
                  <c:v>12</c:v>
                </c:pt>
                <c:pt idx="7">
                  <c:v>2012-1</c:v>
                </c:pt>
                <c:pt idx="8">
                  <c:v>2</c:v>
                </c:pt>
                <c:pt idx="9">
                  <c:v>3</c:v>
                </c:pt>
                <c:pt idx="10">
                  <c:v>4</c:v>
                </c:pt>
                <c:pt idx="11">
                  <c:v>5</c:v>
                </c:pt>
                <c:pt idx="12">
                  <c:v>6</c:v>
                </c:pt>
              </c:strCache>
            </c:strRef>
          </c:cat>
          <c:val>
            <c:numRef>
              <c:f>grafic!$G$39:$S$39</c:f>
              <c:numCache>
                <c:formatCode>General</c:formatCode>
                <c:ptCount val="13"/>
                <c:pt idx="0">
                  <c:v>1.5</c:v>
                </c:pt>
                <c:pt idx="1">
                  <c:v>1.5</c:v>
                </c:pt>
                <c:pt idx="2">
                  <c:v>1.5</c:v>
                </c:pt>
                <c:pt idx="3">
                  <c:v>1.5</c:v>
                </c:pt>
                <c:pt idx="4">
                  <c:v>1.5</c:v>
                </c:pt>
                <c:pt idx="5">
                  <c:v>1.5</c:v>
                </c:pt>
                <c:pt idx="6">
                  <c:v>1.5</c:v>
                </c:pt>
                <c:pt idx="7">
                  <c:v>1.5</c:v>
                </c:pt>
                <c:pt idx="8">
                  <c:v>1.5</c:v>
                </c:pt>
                <c:pt idx="9">
                  <c:v>1.5</c:v>
                </c:pt>
                <c:pt idx="10">
                  <c:v>1.5</c:v>
                </c:pt>
                <c:pt idx="11">
                  <c:v>1.5</c:v>
                </c:pt>
                <c:pt idx="12">
                  <c:v>1.5</c:v>
                </c:pt>
              </c:numCache>
            </c:numRef>
          </c:val>
        </c:ser>
        <c:marker val="1"/>
        <c:axId val="86246528"/>
        <c:axId val="86248448"/>
      </c:lineChart>
      <c:catAx>
        <c:axId val="8624652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mg/</a:t>
                </a:r>
                <a:r>
                  <a:rPr lang="en-US" dirty="0" err="1" smtClean="0"/>
                  <a:t>m</a:t>
                </a:r>
                <a:r>
                  <a:rPr lang="en-US" baseline="30000" dirty="0" err="1" smtClean="0"/>
                  <a:t>3</a:t>
                </a:r>
                <a:endParaRPr lang="en-US" baseline="30000" dirty="0"/>
              </a:p>
            </c:rich>
          </c:tx>
          <c:layout>
            <c:manualLayout>
              <c:xMode val="edge"/>
              <c:yMode val="edge"/>
              <c:x val="0.10540655632331673"/>
              <c:y val="1.4641596524572382E-3"/>
            </c:manualLayout>
          </c:layout>
        </c:title>
        <c:numFmt formatCode="General" sourceLinked="1"/>
        <c:tickLblPos val="nextTo"/>
        <c:txPr>
          <a:bodyPr rot="-5400000"/>
          <a:lstStyle/>
          <a:p>
            <a:pPr>
              <a:defRPr/>
            </a:pPr>
            <a:endParaRPr lang="en-US"/>
          </a:p>
        </c:txPr>
        <c:crossAx val="86248448"/>
        <c:crosses val="autoZero"/>
        <c:auto val="1"/>
        <c:lblAlgn val="ctr"/>
        <c:lblOffset val="100"/>
      </c:catAx>
      <c:valAx>
        <c:axId val="86248448"/>
        <c:scaling>
          <c:orientation val="minMax"/>
          <c:max val="16"/>
        </c:scaling>
        <c:axPos val="l"/>
        <c:numFmt formatCode="General" sourceLinked="1"/>
        <c:tickLblPos val="nextTo"/>
        <c:crossAx val="86246528"/>
        <c:crosses val="autoZero"/>
        <c:crossBetween val="between"/>
        <c:majorUnit val="4"/>
      </c:valAx>
      <c:spPr>
        <a:noFill/>
      </c:spPr>
    </c:plotArea>
    <c:legend>
      <c:legendPos val="r"/>
      <c:layout>
        <c:manualLayout>
          <c:xMode val="edge"/>
          <c:yMode val="edge"/>
          <c:x val="0.5678263431356797"/>
          <c:y val="1.2417413340573805E-3"/>
          <c:w val="0.4300974878140234"/>
          <c:h val="0.13330572902525115"/>
        </c:manualLayout>
      </c:layout>
    </c:legend>
    <c:plotVisOnly val="1"/>
    <c:dispBlanksAs val="gap"/>
  </c:chart>
  <c:spPr>
    <a:ln>
      <a:noFill/>
    </a:ln>
  </c:spPr>
  <c:txPr>
    <a:bodyPr/>
    <a:lstStyle/>
    <a:p>
      <a:pPr>
        <a:defRPr sz="1600">
          <a:solidFill>
            <a:srgbClr val="002060"/>
          </a:solidFill>
          <a:latin typeface="Tahoma" pitchFamily="34" charset="0"/>
          <a:cs typeface="Tahoma" pitchFamily="34" charset="0"/>
        </a:defRPr>
      </a:pPr>
      <a:endParaRPr lang="en-US"/>
    </a:p>
  </c:txPr>
  <c:externalData r:id="rId2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1384903810100369"/>
          <c:y val="2.7939632545931802E-2"/>
          <c:w val="0.86408067412626055"/>
          <c:h val="0.762252843394576"/>
        </c:manualLayout>
      </c:layout>
      <c:barChart>
        <c:barDir val="col"/>
        <c:grouping val="clustered"/>
        <c:ser>
          <c:idx val="0"/>
          <c:order val="0"/>
          <c:tx>
            <c:strRef>
              <c:f>grafic!$A$44</c:f>
              <c:strCache>
                <c:ptCount val="1"/>
                <c:pt idx="0">
                  <c:v>PM10</c:v>
                </c:pt>
              </c:strCache>
            </c:strRef>
          </c:tx>
          <c:spPr>
            <a:gradFill rotWithShape="1">
              <a:gsLst>
                <a:gs pos="0">
                  <a:srgbClr val="4F81BD">
                    <a:shade val="51000"/>
                    <a:satMod val="130000"/>
                  </a:srgbClr>
                </a:gs>
                <a:gs pos="80000">
                  <a:srgbClr val="4F81BD">
                    <a:shade val="93000"/>
                    <a:satMod val="130000"/>
                  </a:srgbClr>
                </a:gs>
                <a:gs pos="100000">
                  <a:srgbClr val="4F81BD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cat>
            <c:strRef>
              <c:f>grafic!$G$43:$S$43</c:f>
              <c:strCache>
                <c:ptCount val="13"/>
                <c:pt idx="0">
                  <c:v>2011-6</c:v>
                </c:pt>
                <c:pt idx="1">
                  <c:v>7</c:v>
                </c:pt>
                <c:pt idx="2">
                  <c:v>8</c:v>
                </c:pt>
                <c:pt idx="3">
                  <c:v>9</c:v>
                </c:pt>
                <c:pt idx="4">
                  <c:v>10</c:v>
                </c:pt>
                <c:pt idx="5">
                  <c:v>11</c:v>
                </c:pt>
                <c:pt idx="6">
                  <c:v>12</c:v>
                </c:pt>
                <c:pt idx="7">
                  <c:v>2012-1</c:v>
                </c:pt>
                <c:pt idx="8">
                  <c:v>2</c:v>
                </c:pt>
                <c:pt idx="9">
                  <c:v>3</c:v>
                </c:pt>
                <c:pt idx="10">
                  <c:v>4</c:v>
                </c:pt>
                <c:pt idx="11">
                  <c:v>5</c:v>
                </c:pt>
                <c:pt idx="12">
                  <c:v>6</c:v>
                </c:pt>
              </c:strCache>
            </c:strRef>
          </c:cat>
          <c:val>
            <c:numRef>
              <c:f>grafic!$G$44:$S$44</c:f>
              <c:numCache>
                <c:formatCode>General</c:formatCode>
                <c:ptCount val="13"/>
                <c:pt idx="0">
                  <c:v>0.31400000000000011</c:v>
                </c:pt>
                <c:pt idx="1">
                  <c:v>0.15300000000000005</c:v>
                </c:pt>
                <c:pt idx="2">
                  <c:v>0.32700000000000012</c:v>
                </c:pt>
                <c:pt idx="3">
                  <c:v>0.32000000000000012</c:v>
                </c:pt>
                <c:pt idx="4">
                  <c:v>0.40600000000000008</c:v>
                </c:pt>
                <c:pt idx="5">
                  <c:v>1.6890000000000001</c:v>
                </c:pt>
                <c:pt idx="6">
                  <c:v>2.8289999999999997</c:v>
                </c:pt>
                <c:pt idx="7">
                  <c:v>2.58</c:v>
                </c:pt>
                <c:pt idx="8">
                  <c:v>2.492999999999999</c:v>
                </c:pt>
                <c:pt idx="9">
                  <c:v>2.5619999999999998</c:v>
                </c:pt>
                <c:pt idx="10">
                  <c:v>1.5029999999999994</c:v>
                </c:pt>
                <c:pt idx="11">
                  <c:v>2.758</c:v>
                </c:pt>
                <c:pt idx="12">
                  <c:v>0.34200000000000008</c:v>
                </c:pt>
              </c:numCache>
            </c:numRef>
          </c:val>
        </c:ser>
        <c:gapWidth val="20"/>
        <c:axId val="85719680"/>
        <c:axId val="85758720"/>
      </c:barChart>
      <c:lineChart>
        <c:grouping val="standard"/>
        <c:ser>
          <c:idx val="1"/>
          <c:order val="1"/>
          <c:tx>
            <c:strRef>
              <c:f>grafic!$A$45</c:f>
              <c:strCache>
                <c:ptCount val="1"/>
                <c:pt idx="0">
                  <c:v>стандарт</c:v>
                </c:pt>
              </c:strCache>
            </c:strRef>
          </c:tx>
          <c:spPr>
            <a:ln w="28575">
              <a:solidFill>
                <a:srgbClr val="FF0000"/>
              </a:solidFill>
              <a:prstDash val="sysDash"/>
            </a:ln>
          </c:spPr>
          <c:marker>
            <c:symbol val="none"/>
          </c:marker>
          <c:cat>
            <c:strRef>
              <c:f>grafic!$G$43:$S$43</c:f>
              <c:strCache>
                <c:ptCount val="13"/>
                <c:pt idx="0">
                  <c:v>2011-6</c:v>
                </c:pt>
                <c:pt idx="1">
                  <c:v>7</c:v>
                </c:pt>
                <c:pt idx="2">
                  <c:v>8</c:v>
                </c:pt>
                <c:pt idx="3">
                  <c:v>9</c:v>
                </c:pt>
                <c:pt idx="4">
                  <c:v>10</c:v>
                </c:pt>
                <c:pt idx="5">
                  <c:v>11</c:v>
                </c:pt>
                <c:pt idx="6">
                  <c:v>12</c:v>
                </c:pt>
                <c:pt idx="7">
                  <c:v>2012-1</c:v>
                </c:pt>
                <c:pt idx="8">
                  <c:v>2</c:v>
                </c:pt>
                <c:pt idx="9">
                  <c:v>3</c:v>
                </c:pt>
                <c:pt idx="10">
                  <c:v>4</c:v>
                </c:pt>
                <c:pt idx="11">
                  <c:v>5</c:v>
                </c:pt>
                <c:pt idx="12">
                  <c:v>6</c:v>
                </c:pt>
              </c:strCache>
            </c:strRef>
          </c:cat>
          <c:val>
            <c:numRef>
              <c:f>grafic!$G$45:$S$45</c:f>
              <c:numCache>
                <c:formatCode>General</c:formatCode>
                <c:ptCount val="13"/>
                <c:pt idx="0">
                  <c:v>0.1</c:v>
                </c:pt>
                <c:pt idx="1">
                  <c:v>0.1</c:v>
                </c:pt>
                <c:pt idx="2">
                  <c:v>0.1</c:v>
                </c:pt>
                <c:pt idx="3">
                  <c:v>0.1</c:v>
                </c:pt>
                <c:pt idx="4">
                  <c:v>0.1</c:v>
                </c:pt>
                <c:pt idx="5">
                  <c:v>0.1</c:v>
                </c:pt>
                <c:pt idx="6">
                  <c:v>0.1</c:v>
                </c:pt>
                <c:pt idx="7">
                  <c:v>0.1</c:v>
                </c:pt>
                <c:pt idx="8">
                  <c:v>0.1</c:v>
                </c:pt>
                <c:pt idx="9">
                  <c:v>0.1</c:v>
                </c:pt>
                <c:pt idx="10">
                  <c:v>0.1</c:v>
                </c:pt>
                <c:pt idx="11">
                  <c:v>0.1</c:v>
                </c:pt>
                <c:pt idx="12">
                  <c:v>0.1</c:v>
                </c:pt>
              </c:numCache>
            </c:numRef>
          </c:val>
        </c:ser>
        <c:marker val="1"/>
        <c:axId val="85719680"/>
        <c:axId val="85758720"/>
      </c:lineChart>
      <c:catAx>
        <c:axId val="8571968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mg/</a:t>
                </a:r>
                <a:r>
                  <a:rPr lang="en-US" dirty="0" err="1" smtClean="0"/>
                  <a:t>m</a:t>
                </a:r>
                <a:r>
                  <a:rPr lang="en-US" baseline="30000" dirty="0" err="1" smtClean="0"/>
                  <a:t>3</a:t>
                </a:r>
                <a:endParaRPr lang="en-US" baseline="30000" dirty="0"/>
              </a:p>
            </c:rich>
          </c:tx>
          <c:layout>
            <c:manualLayout>
              <c:xMode val="edge"/>
              <c:yMode val="edge"/>
              <c:x val="0.14402312050902621"/>
              <c:y val="3.2693281760904898E-5"/>
            </c:manualLayout>
          </c:layout>
        </c:title>
        <c:numFmt formatCode="General" sourceLinked="1"/>
        <c:tickLblPos val="nextTo"/>
        <c:txPr>
          <a:bodyPr rot="-5400000"/>
          <a:lstStyle/>
          <a:p>
            <a:pPr>
              <a:defRPr/>
            </a:pPr>
            <a:endParaRPr lang="en-US"/>
          </a:p>
        </c:txPr>
        <c:crossAx val="85758720"/>
        <c:crosses val="autoZero"/>
        <c:auto val="1"/>
        <c:lblAlgn val="ctr"/>
        <c:lblOffset val="100"/>
      </c:catAx>
      <c:valAx>
        <c:axId val="85758720"/>
        <c:scaling>
          <c:orientation val="minMax"/>
          <c:max val="3.2"/>
        </c:scaling>
        <c:axPos val="l"/>
        <c:numFmt formatCode="0.0" sourceLinked="0"/>
        <c:tickLblPos val="nextTo"/>
        <c:crossAx val="85719680"/>
        <c:crosses val="autoZero"/>
        <c:crossBetween val="between"/>
        <c:majorUnit val="0.8"/>
      </c:valAx>
      <c:spPr>
        <a:noFill/>
      </c:spPr>
    </c:plotArea>
    <c:legend>
      <c:legendPos val="t"/>
      <c:layout>
        <c:manualLayout>
          <c:xMode val="edge"/>
          <c:yMode val="edge"/>
          <c:x val="0.14058160644757892"/>
          <c:y val="0.12249597089837456"/>
          <c:w val="0.38673841519963392"/>
          <c:h val="0.13646728369480138"/>
        </c:manualLayout>
      </c:layout>
    </c:legend>
    <c:plotVisOnly val="1"/>
    <c:dispBlanksAs val="gap"/>
  </c:chart>
  <c:spPr>
    <a:ln>
      <a:noFill/>
    </a:ln>
  </c:spPr>
  <c:txPr>
    <a:bodyPr/>
    <a:lstStyle/>
    <a:p>
      <a:pPr>
        <a:defRPr sz="1600">
          <a:solidFill>
            <a:srgbClr val="002060"/>
          </a:solidFill>
          <a:latin typeface="Tahoma" pitchFamily="34" charset="0"/>
          <a:ea typeface="Tahoma" pitchFamily="34" charset="0"/>
          <a:cs typeface="Tahoma" pitchFamily="34" charset="0"/>
        </a:defRPr>
      </a:pPr>
      <a:endParaRPr lang="en-US"/>
    </a:p>
  </c:txPr>
  <c:externalData r:id="rId2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85477A-9CE1-4277-A82F-E68E0BB853D3}" type="datetimeFigureOut">
              <a:rPr lang="en-US" smtClean="0"/>
              <a:pPr/>
              <a:t>8/15/2012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77CF3E-D665-4E60-BD17-FF9D1C0318C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5686CC-9B28-4AFA-8041-06FE696E9DB9}" type="datetimeFigureOut">
              <a:rPr lang="en-US" smtClean="0"/>
              <a:pPr/>
              <a:t>8/15/2012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7DEDD0-3D05-474A-B737-16EA974352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DEDD0-3D05-474A-B737-16EA974352F9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E362-FE48-47EC-BE18-BE2778FA864E}" type="datetimeFigureOut">
              <a:rPr lang="en-US" smtClean="0"/>
              <a:pPr/>
              <a:t>8/15/2012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85647-C25D-44C5-BEA2-54983FEEF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E362-FE48-47EC-BE18-BE2778FA864E}" type="datetimeFigureOut">
              <a:rPr lang="en-US" smtClean="0"/>
              <a:pPr/>
              <a:t>8/15/2012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85647-C25D-44C5-BEA2-54983FEEF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E362-FE48-47EC-BE18-BE2778FA864E}" type="datetimeFigureOut">
              <a:rPr lang="en-US" smtClean="0"/>
              <a:pPr/>
              <a:t>8/15/2012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85647-C25D-44C5-BEA2-54983FEEF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E362-FE48-47EC-BE18-BE2778FA864E}" type="datetimeFigureOut">
              <a:rPr lang="en-US" smtClean="0"/>
              <a:pPr/>
              <a:t>8/15/2012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85647-C25D-44C5-BEA2-54983FEEF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E362-FE48-47EC-BE18-BE2778FA864E}" type="datetimeFigureOut">
              <a:rPr lang="en-US" smtClean="0"/>
              <a:pPr/>
              <a:t>8/15/2012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85647-C25D-44C5-BEA2-54983FEEF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E362-FE48-47EC-BE18-BE2778FA864E}" type="datetimeFigureOut">
              <a:rPr lang="en-US" smtClean="0"/>
              <a:pPr/>
              <a:t>8/15/2012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85647-C25D-44C5-BEA2-54983FEEF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E362-FE48-47EC-BE18-BE2778FA864E}" type="datetimeFigureOut">
              <a:rPr lang="en-US" smtClean="0"/>
              <a:pPr/>
              <a:t>8/15/2012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85647-C25D-44C5-BEA2-54983FEEF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E362-FE48-47EC-BE18-BE2778FA864E}" type="datetimeFigureOut">
              <a:rPr lang="en-US" smtClean="0"/>
              <a:pPr/>
              <a:t>8/15/2012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85647-C25D-44C5-BEA2-54983FEEF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E362-FE48-47EC-BE18-BE2778FA864E}" type="datetimeFigureOut">
              <a:rPr lang="en-US" smtClean="0"/>
              <a:pPr/>
              <a:t>8/15/2012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85647-C25D-44C5-BEA2-54983FEEF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E362-FE48-47EC-BE18-BE2778FA864E}" type="datetimeFigureOut">
              <a:rPr lang="en-US" smtClean="0"/>
              <a:pPr/>
              <a:t>8/15/2012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85647-C25D-44C5-BEA2-54983FEEF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E362-FE48-47EC-BE18-BE2778FA864E}" type="datetimeFigureOut">
              <a:rPr lang="en-US" smtClean="0"/>
              <a:pPr/>
              <a:t>8/15/2012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85647-C25D-44C5-BEA2-54983FEEF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8E362-FE48-47EC-BE18-BE2778FA864E}" type="datetimeFigureOut">
              <a:rPr lang="en-US" smtClean="0"/>
              <a:pPr/>
              <a:t>8/15/2012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85647-C25D-44C5-BEA2-54983FEEF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4600" y="4724400"/>
            <a:ext cx="6248400" cy="1371600"/>
          </a:xfrm>
        </p:spPr>
        <p:txBody>
          <a:bodyPr>
            <a:normAutofit/>
          </a:bodyPr>
          <a:lstStyle/>
          <a:p>
            <a:pPr algn="l"/>
            <a:r>
              <a:rPr lang="en-US" sz="2400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B.Batbayar</a:t>
            </a:r>
            <a:r>
              <a:rPr lang="en-US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Chief of Division Economic statistics of STATISTICS DEPARTMENT CAPITAL CITY</a:t>
            </a:r>
            <a:endParaRPr lang="en-US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1905000"/>
            <a:ext cx="7315200" cy="12954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POPULATION AND ECONOMIC  ACTIVITIES OF CAPITAL CITY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Agenda </a:t>
            </a:r>
            <a:endParaRPr lang="en-US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905000"/>
            <a:ext cx="7239000" cy="3124200"/>
          </a:xfrm>
        </p:spPr>
        <p:txBody>
          <a:bodyPr>
            <a:noAutofit/>
          </a:bodyPr>
          <a:lstStyle/>
          <a:p>
            <a:r>
              <a:rPr lang="en-US" sz="4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Population</a:t>
            </a:r>
          </a:p>
          <a:p>
            <a:r>
              <a:rPr lang="en-US" sz="4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Households status</a:t>
            </a:r>
          </a:p>
          <a:p>
            <a:r>
              <a:rPr lang="en-US" sz="4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Employment</a:t>
            </a:r>
          </a:p>
          <a:p>
            <a:r>
              <a:rPr lang="en-US" sz="4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Conclusions</a:t>
            </a:r>
          </a:p>
          <a:p>
            <a:pPr>
              <a:buNone/>
            </a:pPr>
            <a:endParaRPr lang="en-US" sz="4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533400"/>
            <a:ext cx="7010400" cy="838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Urbanization, </a:t>
            </a:r>
            <a:r>
              <a:rPr lang="en-US" sz="31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by census year</a:t>
            </a:r>
            <a:endParaRPr lang="en-US" sz="31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762000" y="1524000"/>
          <a:ext cx="76200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533400"/>
            <a:ext cx="7924800" cy="8382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Proportion of urban population in population residing within the Mongolia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914400" y="1600200"/>
          <a:ext cx="74676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57200"/>
            <a:ext cx="7315200" cy="884238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Migration of Ulaanbaatar </a:t>
            </a:r>
            <a:endParaRPr lang="en-US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838200" y="1676400"/>
          <a:ext cx="77724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609600"/>
            <a:ext cx="8001000" cy="884238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Number of resident population of the Capital,</a:t>
            </a:r>
            <a:r>
              <a:rPr lang="en-US" sz="28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br>
              <a:rPr lang="en-US" sz="28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8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by duration of residence</a:t>
            </a:r>
            <a:endParaRPr lang="en-US" sz="28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609600" y="1676400"/>
          <a:ext cx="7848600" cy="4528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81000"/>
            <a:ext cx="7620000" cy="609600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Population pyramid, </a:t>
            </a:r>
            <a:r>
              <a:rPr lang="en-US" sz="31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thous.persons</a:t>
            </a:r>
            <a:endParaRPr lang="en-US" sz="31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1524000" y="1066800"/>
          <a:ext cx="29718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4419600" y="1066800"/>
          <a:ext cx="35052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1000"/>
            <a:ext cx="7086600" cy="762000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Population increase of Capital City</a:t>
            </a:r>
            <a:endParaRPr lang="en-US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685800" y="1447800"/>
          <a:ext cx="77724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Number of households and </a:t>
            </a:r>
            <a:br>
              <a:rPr 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persons per household</a:t>
            </a:r>
            <a:endParaRPr lang="en-US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609600" y="1752600"/>
          <a:ext cx="80772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8001000" cy="914400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Household income and expenditure, </a:t>
            </a:r>
            <a:b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at current prices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685800" y="1447800"/>
          <a:ext cx="79248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80772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Composition of monthly average income per households</a:t>
            </a:r>
            <a:endParaRPr lang="en-US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4" name="Chart 3"/>
          <p:cNvGraphicFramePr/>
          <p:nvPr/>
        </p:nvGraphicFramePr>
        <p:xfrm>
          <a:off x="457200" y="1676400"/>
          <a:ext cx="81534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Composition of monthly average expenditure per households</a:t>
            </a:r>
            <a:endParaRPr lang="en-US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4" name="Chart 3"/>
          <p:cNvGraphicFramePr/>
          <p:nvPr/>
        </p:nvGraphicFramePr>
        <p:xfrm>
          <a:off x="457200" y="1752600"/>
          <a:ext cx="82296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Composition of households by living area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3" name="Chart 2"/>
          <p:cNvGraphicFramePr/>
          <p:nvPr/>
        </p:nvGraphicFramePr>
        <p:xfrm>
          <a:off x="533400" y="1295400"/>
          <a:ext cx="80010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/>
        </p:nvGraphicFramePr>
        <p:xfrm>
          <a:off x="609600" y="1676400"/>
          <a:ext cx="80772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84238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Number of households, by house type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8001000" cy="685800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Number of housing put into operation</a:t>
            </a:r>
            <a:endParaRPr lang="en-US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4" name="Chart 3"/>
          <p:cNvGraphicFramePr/>
          <p:nvPr/>
        </p:nvGraphicFramePr>
        <p:xfrm>
          <a:off x="609600" y="1600200"/>
          <a:ext cx="80772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Poverty measures, by regions</a:t>
            </a:r>
            <a:endParaRPr lang="en-US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4" name="Chart 3"/>
          <p:cNvGraphicFramePr/>
          <p:nvPr/>
        </p:nvGraphicFramePr>
        <p:xfrm>
          <a:off x="685800" y="1371600"/>
          <a:ext cx="79248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60438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Employment  of Capital City</a:t>
            </a:r>
            <a:endParaRPr lang="en-US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3" name="Chart 2"/>
          <p:cNvGraphicFramePr/>
          <p:nvPr/>
        </p:nvGraphicFramePr>
        <p:xfrm>
          <a:off x="533400" y="1371600"/>
          <a:ext cx="80772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Economically active population, by regions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Number of establishments of Capital City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4" name="Chart 3"/>
          <p:cNvGraphicFramePr/>
          <p:nvPr/>
        </p:nvGraphicFramePr>
        <p:xfrm>
          <a:off x="609600" y="1295400"/>
          <a:ext cx="80772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Number of active establishments, by divisions of economic activities</a:t>
            </a:r>
            <a:endParaRPr lang="en-US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3" name="Chart 2"/>
          <p:cNvGraphicFramePr/>
          <p:nvPr/>
        </p:nvGraphicFramePr>
        <p:xfrm>
          <a:off x="609600" y="1295400"/>
          <a:ext cx="80772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Economy of Capital City, </a:t>
            </a:r>
            <a:b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31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at current prices</a:t>
            </a:r>
            <a:endParaRPr lang="en-US" sz="31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3" name="Chart 2"/>
          <p:cNvGraphicFramePr/>
          <p:nvPr/>
        </p:nvGraphicFramePr>
        <p:xfrm>
          <a:off x="762000" y="1676400"/>
          <a:ext cx="79248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7924800" cy="715962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Composition of main indicators </a:t>
            </a:r>
            <a:r>
              <a:rPr lang="en-US" sz="28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UB</a:t>
            </a:r>
            <a:r>
              <a:rPr 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br>
              <a:rPr 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share to total  Mongolia, percentage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3" name="Chart 2"/>
          <p:cNvGraphicFramePr/>
          <p:nvPr/>
        </p:nvGraphicFramePr>
        <p:xfrm>
          <a:off x="914400" y="1066800"/>
          <a:ext cx="77724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6858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Sales of industrial products, at current prices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609600" y="1371600"/>
          <a:ext cx="79248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036638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Composition of gross industrial output, </a:t>
            </a:r>
            <a:b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by divisions 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3" name="Chart 2"/>
          <p:cNvGraphicFramePr>
            <a:graphicFrameLocks/>
          </p:cNvGraphicFramePr>
          <p:nvPr/>
        </p:nvGraphicFramePr>
        <p:xfrm>
          <a:off x="762000" y="1600200"/>
          <a:ext cx="77724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Total sales and output of wholesale and retail trade sector, at current prices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3" name="Chart 2"/>
          <p:cNvGraphicFramePr/>
          <p:nvPr/>
        </p:nvGraphicFramePr>
        <p:xfrm>
          <a:off x="609600" y="1447800"/>
          <a:ext cx="7848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7696200" cy="960438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Investment, by financial resources, 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at current prices</a:t>
            </a:r>
            <a:endParaRPr lang="en-US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3" name="Chart 2"/>
          <p:cNvGraphicFramePr/>
          <p:nvPr/>
        </p:nvGraphicFramePr>
        <p:xfrm>
          <a:off x="609600" y="1524000"/>
          <a:ext cx="79248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sz="27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Maximum allowable concentration of air quality standard, </a:t>
            </a:r>
            <a:r>
              <a:rPr lang="en-US" sz="4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sz="4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3600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Sulphur</a:t>
            </a:r>
            <a:r>
              <a:rPr lang="en-US" sz="36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and Nitrogen dioxide </a:t>
            </a:r>
            <a:endParaRPr lang="en-US" sz="36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3" name="Chart 2"/>
          <p:cNvGraphicFramePr/>
          <p:nvPr/>
        </p:nvGraphicFramePr>
        <p:xfrm>
          <a:off x="533400" y="1447800"/>
          <a:ext cx="42672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/>
          <p:cNvGraphicFramePr/>
          <p:nvPr/>
        </p:nvGraphicFramePr>
        <p:xfrm>
          <a:off x="4876800" y="1371600"/>
          <a:ext cx="37338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906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Maximum allowable concentration of air quality standard,</a:t>
            </a:r>
            <a:r>
              <a:rPr lang="en-US" sz="32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sz="32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32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Carbon dioxide and particulate matter</a:t>
            </a:r>
            <a:endParaRPr lang="en-US" sz="32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3" name="Chart 2"/>
          <p:cNvGraphicFramePr/>
          <p:nvPr/>
        </p:nvGraphicFramePr>
        <p:xfrm>
          <a:off x="685800" y="1676400"/>
          <a:ext cx="37338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/>
          <p:cNvGraphicFramePr/>
          <p:nvPr/>
        </p:nvGraphicFramePr>
        <p:xfrm>
          <a:off x="4724400" y="1600200"/>
          <a:ext cx="3712029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493</TotalTime>
  <Words>281</Words>
  <Application>Microsoft Office PowerPoint</Application>
  <PresentationFormat>On-screen Show (4:3)</PresentationFormat>
  <Paragraphs>89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B.Batbayar Chief of Division Economic statistics of STATISTICS DEPARTMENT CAPITAL CITY</vt:lpstr>
      <vt:lpstr>Agenda </vt:lpstr>
      <vt:lpstr>Urbanization, by census year</vt:lpstr>
      <vt:lpstr>Proportion of urban population in population residing within the Mongolia</vt:lpstr>
      <vt:lpstr>Migration of Ulaanbaatar </vt:lpstr>
      <vt:lpstr>Number of resident population of the Capital,   by duration of residence</vt:lpstr>
      <vt:lpstr>Population pyramid, thous.persons</vt:lpstr>
      <vt:lpstr>Population increase of Capital City</vt:lpstr>
      <vt:lpstr>Number of households and  persons per household</vt:lpstr>
      <vt:lpstr>Household income and expenditure,  at current prices</vt:lpstr>
      <vt:lpstr>Composition of monthly average income per households</vt:lpstr>
      <vt:lpstr>Composition of monthly average expenditure per households</vt:lpstr>
      <vt:lpstr>Composition of households by living area</vt:lpstr>
      <vt:lpstr>Number of households, by house type</vt:lpstr>
      <vt:lpstr>Number of housing put into operation</vt:lpstr>
      <vt:lpstr>Poverty measures, by regions</vt:lpstr>
      <vt:lpstr>Employment  of Capital City</vt:lpstr>
      <vt:lpstr>Economically active population, by regions</vt:lpstr>
      <vt:lpstr>Number of establishments of Capital City</vt:lpstr>
      <vt:lpstr>Number of active establishments, by divisions of economic activities</vt:lpstr>
      <vt:lpstr>Economy of Capital City,  at current prices</vt:lpstr>
      <vt:lpstr>Composition of main indicators UB,  share to total  Mongolia, percentage</vt:lpstr>
      <vt:lpstr>Sales of industrial products, at current prices</vt:lpstr>
      <vt:lpstr>Composition of gross industrial output,  by divisions </vt:lpstr>
      <vt:lpstr>Total sales and output of wholesale and retail trade sector, at current prices</vt:lpstr>
      <vt:lpstr>Investment, by financial resources, at current prices</vt:lpstr>
      <vt:lpstr>Maximum allowable concentration of air quality standard,  Sulphur and Nitrogen dioxide </vt:lpstr>
      <vt:lpstr>Maximum allowable concentration of air quality standard, Carbon dioxide and particulate matter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 DEPARTMENT   OF CAPITAL CITY</dc:title>
  <dc:creator>Bayanchimeg</dc:creator>
  <cp:lastModifiedBy>batbayar</cp:lastModifiedBy>
  <cp:revision>139</cp:revision>
  <dcterms:created xsi:type="dcterms:W3CDTF">2012-07-12T05:41:38Z</dcterms:created>
  <dcterms:modified xsi:type="dcterms:W3CDTF">2012-08-15T03:48:31Z</dcterms:modified>
</cp:coreProperties>
</file>